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oto Sans Symbols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cCR+P7PG0hF82QQ06hOxefaPh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1663F8-7AA6-44D0-B23F-003FE78C77B2}">
  <a:tblStyle styleId="{D91663F8-7AA6-44D0-B23F-003FE78C77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otoSansSymbol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NotoSansSymbol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e4ad3defa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ee4ad3def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11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fa560c6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27fa560c629_0_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e4ad3def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2ee4ad3defa_0_10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1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f2b594c4b9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2f2b594c4b9_5_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7fb3f5c8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27fb3f5c827_0_5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3fe7da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g2f3fe7da281_0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f3fe7da2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2f3fe7da281_0_2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76d96440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g276d9644052_2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7fa560c62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g27fa560c629_1_14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f2b594c4b9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2f2b594c4b9_5_2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f3f5d98a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g2f3f5d98aff_0_2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f3f5d98af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g2f3f5d98aff_0_2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f178769a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0" name="Google Shape;610;g2f178769a13_0_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f2b594c4b9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3" name="Google Shape;633;g2f2b594c4b9_5_4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ee4ad3d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ee4ad3defa_0_0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ee4ad3def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3" name="Google Shape;663;g2ee4ad3defa_0_12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2b594c4b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2f2b594c4b9_1_6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f2b594c4b9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f2b594c4b9_5_69:notes"/>
          <p:cNvSpPr/>
          <p:nvPr>
            <p:ph idx="2" type="sldImg"/>
          </p:nvPr>
        </p:nvSpPr>
        <p:spPr>
          <a:xfrm>
            <a:off x="85741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f2b594c4b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7" name="Google Shape;687;g2f2b594c4b9_1_1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9a04a0b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279a04a0b33_1_0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55875" spcFirstLastPara="1" rIns="55875" wrap="square" tIns="55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8:notes"/>
          <p:cNvSpPr/>
          <p:nvPr>
            <p:ph idx="2" type="sldImg"/>
          </p:nvPr>
        </p:nvSpPr>
        <p:spPr>
          <a:xfrm>
            <a:off x="-47625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7696200" y="182563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7820025" y="47783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270600" y="95318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e4ad3defa_3_138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ee4ad3defa_3_1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g2ee4ad3defa_3_1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g2ee4ad3defa_3_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2" name="Google Shape;32;p37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/>
        </p:txBody>
      </p:sp>
      <p:sp>
        <p:nvSpPr>
          <p:cNvPr id="33" name="Google Shape;33;p3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0" name="Google Shape;40;p38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1" name="Google Shape;41;p38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/>
        </p:txBody>
      </p:sp>
      <p:sp>
        <p:nvSpPr>
          <p:cNvPr id="42" name="Google Shape;42;p3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7696200" y="46037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077200" y="4957762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Relationship Id="rId5" Type="http://schemas.openxmlformats.org/officeDocument/2006/relationships/hyperlink" Target="https://www.shillahotels.com/index.do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s://www.paraspara.co.kr/" TargetMode="External"/><Relationship Id="rId8" Type="http://schemas.openxmlformats.org/officeDocument/2006/relationships/hyperlink" Target="https://www.lottehotel.com/seoul-signiel/ko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36.jpg"/><Relationship Id="rId5" Type="http://schemas.openxmlformats.org/officeDocument/2006/relationships/image" Target="../media/image30.png"/><Relationship Id="rId6" Type="http://schemas.openxmlformats.org/officeDocument/2006/relationships/image" Target="../media/image45.jpg"/><Relationship Id="rId7" Type="http://schemas.openxmlformats.org/officeDocument/2006/relationships/image" Target="../media/image49.jpg"/><Relationship Id="rId8" Type="http://schemas.openxmlformats.org/officeDocument/2006/relationships/image" Target="../media/image3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47.png"/><Relationship Id="rId6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hyperlink" Target="http://drive.google.com/file/d/1jubp2SkWONg-Hz1Z8Y4M8kYILoOcsN48/view" TargetMode="External"/><Relationship Id="rId7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Relationship Id="rId7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Relationship Id="rId7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0906"/>
            <a:ext cx="9142857" cy="14519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658175" y="4076997"/>
            <a:ext cx="240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팀장 : 김보근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팀원 : 김진우, 조무연, 이상현</a:t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43035"/>
            <a:ext cx="7965130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02" y="4677304"/>
            <a:ext cx="7965130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454051" y="1200695"/>
            <a:ext cx="5178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진보상무 프로젝트 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ko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보고서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8250" y="1787894"/>
            <a:ext cx="2408492" cy="21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9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257" name="Google Shape;25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9"/>
          <p:cNvSpPr txBox="1"/>
          <p:nvPr/>
        </p:nvSpPr>
        <p:spPr>
          <a:xfrm>
            <a:off x="4460098" y="1898490"/>
            <a:ext cx="3798370" cy="600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36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UI 구상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3789410" y="3549671"/>
            <a:ext cx="6963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벤치마킹 참고 사이트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정보의 구조도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디자인 스케치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데이터베이스</a:t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9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4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2ee4ad3def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ee4ad3defa_3_0"/>
          <p:cNvSpPr txBox="1"/>
          <p:nvPr/>
        </p:nvSpPr>
        <p:spPr>
          <a:xfrm>
            <a:off x="577525" y="298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C6A54"/>
                </a:solidFill>
              </a:rPr>
              <a:t>벤치마킹 참고 사이트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ee4ad3defa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ee4ad3defa_3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3" name="Google Shape;273;g2ee4ad3defa_3_0"/>
          <p:cNvSpPr/>
          <p:nvPr/>
        </p:nvSpPr>
        <p:spPr>
          <a:xfrm>
            <a:off x="3182325" y="891516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ee4ad3defa_3_0"/>
          <p:cNvSpPr txBox="1"/>
          <p:nvPr/>
        </p:nvSpPr>
        <p:spPr>
          <a:xfrm>
            <a:off x="3368000" y="806925"/>
            <a:ext cx="5146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신라 호텔</a:t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5"/>
              </a:rPr>
              <a:t>https://www.shillahotels.com/index.do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75" name="Google Shape;275;g2ee4ad3defa_3_0"/>
          <p:cNvSpPr/>
          <p:nvPr/>
        </p:nvSpPr>
        <p:spPr>
          <a:xfrm>
            <a:off x="3182325" y="2289428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2ee4ad3defa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88" y="1171273"/>
            <a:ext cx="1657575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g2ee4ad3defa_3_0"/>
          <p:cNvSpPr txBox="1"/>
          <p:nvPr/>
        </p:nvSpPr>
        <p:spPr>
          <a:xfrm>
            <a:off x="3231950" y="2200052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파라스파라 호텔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7"/>
              </a:rPr>
              <a:t>https://www.paraspara.co.kr/</a:t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sp>
        <p:nvSpPr>
          <p:cNvPr id="278" name="Google Shape;278;g2ee4ad3defa_3_0"/>
          <p:cNvSpPr/>
          <p:nvPr/>
        </p:nvSpPr>
        <p:spPr>
          <a:xfrm>
            <a:off x="3182325" y="3639153"/>
            <a:ext cx="5587800" cy="11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ee4ad3defa_3_0"/>
          <p:cNvSpPr txBox="1"/>
          <p:nvPr/>
        </p:nvSpPr>
        <p:spPr>
          <a:xfrm>
            <a:off x="3231950" y="3543627"/>
            <a:ext cx="54186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롯데 시그니엘</a:t>
            </a:r>
            <a:endParaRPr b="1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  <a:hlinkClick r:id="rId8"/>
              </a:rPr>
              <a:t>https://www.lottehotel.com/seoul-signiel/ko.html</a:t>
            </a:r>
            <a:endParaRPr i="0" sz="1200" u="none" cap="none" strike="noStrike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666666"/>
              </a:solidFill>
            </a:endParaRPr>
          </a:p>
        </p:txBody>
      </p:sp>
      <p:pic>
        <p:nvPicPr>
          <p:cNvPr id="280" name="Google Shape;280;g2ee4ad3defa_3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086" y="2436573"/>
            <a:ext cx="2578193" cy="71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g2ee4ad3defa_3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113" y="3992250"/>
            <a:ext cx="2524125" cy="41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g2ee4ad3defa_3_0"/>
          <p:cNvSpPr txBox="1"/>
          <p:nvPr/>
        </p:nvSpPr>
        <p:spPr>
          <a:xfrm>
            <a:off x="11071725" y="2766000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0"/>
          <p:cNvSpPr/>
          <p:nvPr/>
        </p:nvSpPr>
        <p:spPr>
          <a:xfrm>
            <a:off x="5002370" y="39420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5002364" y="43460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577525" y="309638"/>
            <a:ext cx="154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C6A54"/>
                </a:solidFill>
                <a:latin typeface="Arial"/>
                <a:ea typeface="Arial"/>
                <a:cs typeface="Arial"/>
                <a:sym typeface="Arial"/>
              </a:rPr>
              <a:t>정보 구조도</a:t>
            </a:r>
            <a:endParaRPr b="0" i="0" sz="900" u="none" cap="none" strike="noStrike">
              <a:solidFill>
                <a:srgbClr val="7C6A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25" y="505450"/>
            <a:ext cx="1262000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25" y="275150"/>
            <a:ext cx="1262000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0"/>
          <p:cNvSpPr/>
          <p:nvPr/>
        </p:nvSpPr>
        <p:spPr>
          <a:xfrm>
            <a:off x="468343" y="2282649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진보상무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6472815" y="1281223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5002369" y="351818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5002381" y="30943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6472818" y="84929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6472793" y="312629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0" name="Google Shape;300;p10"/>
          <p:cNvSpPr/>
          <p:nvPr/>
        </p:nvSpPr>
        <p:spPr>
          <a:xfrm>
            <a:off x="5002379" y="2639435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6472804" y="417385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소개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0"/>
          <p:cNvSpPr/>
          <p:nvPr/>
        </p:nvSpPr>
        <p:spPr>
          <a:xfrm rot="875">
            <a:off x="1659593" y="1492891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998268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3" name="Google Shape;303;p10"/>
          <p:cNvCxnSpPr>
            <a:stCxn id="293" idx="3"/>
            <a:endCxn id="302" idx="2"/>
          </p:cNvCxnSpPr>
          <p:nvPr/>
        </p:nvCxnSpPr>
        <p:spPr>
          <a:xfrm flipH="1" rot="10800000">
            <a:off x="1722943" y="1766199"/>
            <a:ext cx="526200" cy="668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10"/>
          <p:cNvSpPr/>
          <p:nvPr/>
        </p:nvSpPr>
        <p:spPr>
          <a:xfrm>
            <a:off x="2901954" y="38676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2824154" y="8121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5005658" y="1659822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5005652" y="206382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상품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5002382" y="1236011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5005668" y="812173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5005667" y="357235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1" name="Google Shape;311;p10"/>
          <p:cNvCxnSpPr>
            <a:stCxn id="302" idx="0"/>
            <a:endCxn id="305" idx="1"/>
          </p:cNvCxnSpPr>
          <p:nvPr/>
        </p:nvCxnSpPr>
        <p:spPr>
          <a:xfrm rot="-5400000">
            <a:off x="2264543" y="933241"/>
            <a:ext cx="544200" cy="575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10"/>
          <p:cNvCxnSpPr>
            <a:stCxn id="313" idx="2"/>
            <a:endCxn id="304" idx="1"/>
          </p:cNvCxnSpPr>
          <p:nvPr/>
        </p:nvCxnSpPr>
        <p:spPr>
          <a:xfrm flipH="1" rot="-5400000">
            <a:off x="2204543" y="3306916"/>
            <a:ext cx="741900" cy="65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10"/>
          <p:cNvCxnSpPr>
            <a:stCxn id="305" idx="3"/>
            <a:endCxn id="310" idx="1"/>
          </p:cNvCxnSpPr>
          <p:nvPr/>
        </p:nvCxnSpPr>
        <p:spPr>
          <a:xfrm flipH="1" rot="10800000">
            <a:off x="4003154" y="494023"/>
            <a:ext cx="1002600" cy="4548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10"/>
          <p:cNvCxnSpPr>
            <a:stCxn id="305" idx="3"/>
            <a:endCxn id="309" idx="1"/>
          </p:cNvCxnSpPr>
          <p:nvPr/>
        </p:nvCxnSpPr>
        <p:spPr>
          <a:xfrm>
            <a:off x="4003154" y="948823"/>
            <a:ext cx="10026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10"/>
          <p:cNvCxnSpPr>
            <a:stCxn id="305" idx="3"/>
            <a:endCxn id="308" idx="1"/>
          </p:cNvCxnSpPr>
          <p:nvPr/>
        </p:nvCxnSpPr>
        <p:spPr>
          <a:xfrm>
            <a:off x="4003154" y="948823"/>
            <a:ext cx="999300" cy="423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0"/>
          <p:cNvCxnSpPr>
            <a:stCxn id="305" idx="3"/>
            <a:endCxn id="306" idx="1"/>
          </p:cNvCxnSpPr>
          <p:nvPr/>
        </p:nvCxnSpPr>
        <p:spPr>
          <a:xfrm>
            <a:off x="4003154" y="948823"/>
            <a:ext cx="1002600" cy="847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10"/>
          <p:cNvCxnSpPr>
            <a:stCxn id="305" idx="3"/>
            <a:endCxn id="307" idx="1"/>
          </p:cNvCxnSpPr>
          <p:nvPr/>
        </p:nvCxnSpPr>
        <p:spPr>
          <a:xfrm>
            <a:off x="4003154" y="948823"/>
            <a:ext cx="1002600" cy="1251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10"/>
          <p:cNvCxnSpPr>
            <a:stCxn id="304" idx="3"/>
            <a:endCxn id="295" idx="1"/>
          </p:cNvCxnSpPr>
          <p:nvPr/>
        </p:nvCxnSpPr>
        <p:spPr>
          <a:xfrm flipH="1" rot="10800000">
            <a:off x="4080954" y="3654823"/>
            <a:ext cx="921300" cy="349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10"/>
          <p:cNvCxnSpPr>
            <a:stCxn id="304" idx="3"/>
            <a:endCxn id="288" idx="1"/>
          </p:cNvCxnSpPr>
          <p:nvPr/>
        </p:nvCxnSpPr>
        <p:spPr>
          <a:xfrm>
            <a:off x="4080954" y="4004323"/>
            <a:ext cx="921300" cy="744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0"/>
          <p:cNvCxnSpPr>
            <a:stCxn id="304" idx="3"/>
            <a:endCxn id="289" idx="1"/>
          </p:cNvCxnSpPr>
          <p:nvPr/>
        </p:nvCxnSpPr>
        <p:spPr>
          <a:xfrm>
            <a:off x="4080954" y="4004323"/>
            <a:ext cx="921300" cy="478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0"/>
          <p:cNvCxnSpPr>
            <a:stCxn id="304" idx="3"/>
            <a:endCxn id="296" idx="1"/>
          </p:cNvCxnSpPr>
          <p:nvPr/>
        </p:nvCxnSpPr>
        <p:spPr>
          <a:xfrm flipH="1" rot="10800000">
            <a:off x="4080954" y="3230923"/>
            <a:ext cx="921300" cy="7734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0"/>
          <p:cNvCxnSpPr>
            <a:stCxn id="304" idx="3"/>
            <a:endCxn id="300" idx="1"/>
          </p:cNvCxnSpPr>
          <p:nvPr/>
        </p:nvCxnSpPr>
        <p:spPr>
          <a:xfrm flipH="1" rot="10800000">
            <a:off x="4080954" y="2776123"/>
            <a:ext cx="921300" cy="12282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10"/>
          <p:cNvSpPr/>
          <p:nvPr/>
        </p:nvSpPr>
        <p:spPr>
          <a:xfrm>
            <a:off x="7486968" y="1272760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0"/>
          <p:cNvSpPr/>
          <p:nvPr/>
        </p:nvSpPr>
        <p:spPr>
          <a:xfrm>
            <a:off x="6472815" y="169664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공지상세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6472790" y="478193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6472815" y="2112073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상품상세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7486965" y="2100648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6472790" y="267133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6472790" y="39738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6472790" y="43976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 관리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5002382" y="475003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BDAD99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3" name="Google Shape;333;p10"/>
          <p:cNvCxnSpPr>
            <a:stCxn id="304" idx="3"/>
            <a:endCxn id="332" idx="1"/>
          </p:cNvCxnSpPr>
          <p:nvPr/>
        </p:nvCxnSpPr>
        <p:spPr>
          <a:xfrm>
            <a:off x="4080954" y="4004323"/>
            <a:ext cx="921300" cy="8823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10"/>
          <p:cNvSpPr/>
          <p:nvPr/>
        </p:nvSpPr>
        <p:spPr>
          <a:xfrm>
            <a:off x="6472790" y="3550086"/>
            <a:ext cx="9156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추가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0"/>
          <p:cNvSpPr/>
          <p:nvPr/>
        </p:nvSpPr>
        <p:spPr>
          <a:xfrm rot="875">
            <a:off x="1659593" y="2989066"/>
            <a:ext cx="1179000" cy="273300"/>
          </a:xfrm>
          <a:prstGeom prst="roundRect">
            <a:avLst>
              <a:gd fmla="val 41681" name="adj"/>
            </a:avLst>
          </a:prstGeom>
          <a:solidFill>
            <a:srgbClr val="998268"/>
          </a:solidFill>
          <a:ln cap="flat" cmpd="sng" w="9525">
            <a:solidFill>
              <a:srgbClr val="7B69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1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5" name="Google Shape;335;p10"/>
          <p:cNvCxnSpPr>
            <a:stCxn id="293" idx="3"/>
            <a:endCxn id="313" idx="0"/>
          </p:cNvCxnSpPr>
          <p:nvPr/>
        </p:nvCxnSpPr>
        <p:spPr>
          <a:xfrm>
            <a:off x="1722943" y="2434899"/>
            <a:ext cx="526200" cy="55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1"/>
          <p:cNvSpPr txBox="1"/>
          <p:nvPr/>
        </p:nvSpPr>
        <p:spPr>
          <a:xfrm>
            <a:off x="417613" y="4807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B6951"/>
                </a:solidFill>
              </a:rPr>
              <a:t>디자인 스케치</a:t>
            </a:r>
            <a:endParaRPr b="0" i="0" sz="900" u="none" cap="none" strike="noStrike">
              <a:solidFill>
                <a:srgbClr val="7B69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5" y="1111525"/>
            <a:ext cx="2076576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6" name="Google Shape;346;p11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47" name="Google Shape;34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4900" y="1112400"/>
            <a:ext cx="2138224" cy="30188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0775" y="1113600"/>
            <a:ext cx="2138225" cy="30201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32100" y="1113636"/>
            <a:ext cx="2138224" cy="3020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11"/>
          <p:cNvSpPr/>
          <p:nvPr/>
        </p:nvSpPr>
        <p:spPr>
          <a:xfrm>
            <a:off x="2625281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421656" y="746037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492211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7218968" y="746024"/>
            <a:ext cx="1254600" cy="304500"/>
          </a:xfrm>
          <a:prstGeom prst="roundRect">
            <a:avLst>
              <a:gd fmla="val 47935" name="adj"/>
            </a:avLst>
          </a:prstGeom>
          <a:solidFill>
            <a:srgbClr val="7C6A54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500" lIns="15500" spcFirstLastPara="1" rIns="15500" wrap="square" tIns="15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endParaRPr b="1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27fa560c62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7fa560c629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7fa560c629_0_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61" name="Google Shape;361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7fa560c629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7fa560c629_0_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데이터베이스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7fa560c629_0_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7fa560c629_0_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27fa560c629_0_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g27fa560c629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600" y="756950"/>
            <a:ext cx="5456776" cy="3643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2ee4ad3defa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g2ee4ad3defa_0_10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374" name="Google Shape;374;g2ee4ad3defa_0_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g2ee4ad3defa_0_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g2ee4ad3defa_0_103"/>
          <p:cNvSpPr txBox="1"/>
          <p:nvPr/>
        </p:nvSpPr>
        <p:spPr>
          <a:xfrm>
            <a:off x="4460098" y="1898490"/>
            <a:ext cx="37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수행결과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2ee4ad3defa_0_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ee4ad3defa_0_10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5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ee4ad3defa_0_10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0" name="Google Shape;380;g2ee4ad3defa_0_103"/>
          <p:cNvSpPr txBox="1"/>
          <p:nvPr/>
        </p:nvSpPr>
        <p:spPr>
          <a:xfrm>
            <a:off x="3789410" y="3549671"/>
            <a:ext cx="6963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각 페이지 화면 및 간략한 설명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시연 영상</a:t>
            </a:r>
            <a:endParaRPr>
              <a:solidFill>
                <a:srgbClr val="AFA4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" y="0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8" name="Google Shape;3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463" y="913450"/>
            <a:ext cx="4679999" cy="351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5"/>
          <p:cNvSpPr txBox="1"/>
          <p:nvPr/>
        </p:nvSpPr>
        <p:spPr>
          <a:xfrm>
            <a:off x="417725" y="478176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메인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5"/>
          <p:cNvSpPr txBox="1"/>
          <p:nvPr/>
        </p:nvSpPr>
        <p:spPr>
          <a:xfrm>
            <a:off x="1780825" y="79600"/>
            <a:ext cx="30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5"/>
          <p:cNvSpPr txBox="1"/>
          <p:nvPr/>
        </p:nvSpPr>
        <p:spPr>
          <a:xfrm>
            <a:off x="712975" y="3573590"/>
            <a:ext cx="149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15"/>
          <p:cNvGrpSpPr/>
          <p:nvPr/>
        </p:nvGrpSpPr>
        <p:grpSpPr>
          <a:xfrm>
            <a:off x="6514173" y="2590750"/>
            <a:ext cx="2482349" cy="1839900"/>
            <a:chOff x="5689800" y="2556975"/>
            <a:chExt cx="2594700" cy="1839900"/>
          </a:xfrm>
        </p:grpSpPr>
        <p:sp>
          <p:nvSpPr>
            <p:cNvPr id="395" name="Google Shape;395;p15"/>
            <p:cNvSpPr/>
            <p:nvPr/>
          </p:nvSpPr>
          <p:spPr>
            <a:xfrm>
              <a:off x="5689800" y="2556975"/>
              <a:ext cx="2594700" cy="1839900"/>
            </a:xfrm>
            <a:prstGeom prst="roundRect">
              <a:avLst>
                <a:gd fmla="val 2599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5"/>
            <p:cNvSpPr txBox="1"/>
            <p:nvPr/>
          </p:nvSpPr>
          <p:spPr>
            <a:xfrm>
              <a:off x="5912260" y="2615025"/>
              <a:ext cx="2235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1: 클릭 시 패키지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2: 클릭 시 이벤트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3: 클릭 시 공지사항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4: 클릭 시 문의 페이지로 이동</a:t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1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1000"/>
                <a:t>5: 클릭 시 회원 가입 및 로그인                         페이지로 이동</a:t>
              </a:r>
              <a:endParaRPr sz="1000"/>
            </a:p>
          </p:txBody>
        </p:sp>
      </p:grpSp>
      <p:sp>
        <p:nvSpPr>
          <p:cNvPr id="397" name="Google Shape;397;p15"/>
          <p:cNvSpPr/>
          <p:nvPr/>
        </p:nvSpPr>
        <p:spPr>
          <a:xfrm>
            <a:off x="892775" y="2141161"/>
            <a:ext cx="590700" cy="444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929074" y="2193950"/>
            <a:ext cx="51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2 or 3</a:t>
            </a:r>
            <a:endParaRPr sz="1000"/>
          </a:p>
        </p:txBody>
      </p:sp>
      <p:cxnSp>
        <p:nvCxnSpPr>
          <p:cNvPr id="399" name="Google Shape;399;p15"/>
          <p:cNvCxnSpPr/>
          <p:nvPr/>
        </p:nvCxnSpPr>
        <p:spPr>
          <a:xfrm flipH="1">
            <a:off x="1515425" y="2364679"/>
            <a:ext cx="518100" cy="9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0" name="Google Shape;400;p15"/>
          <p:cNvSpPr/>
          <p:nvPr/>
        </p:nvSpPr>
        <p:spPr>
          <a:xfrm>
            <a:off x="2065475" y="1568652"/>
            <a:ext cx="4321200" cy="1374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15"/>
          <p:cNvGrpSpPr/>
          <p:nvPr/>
        </p:nvGrpSpPr>
        <p:grpSpPr>
          <a:xfrm>
            <a:off x="6514175" y="1373600"/>
            <a:ext cx="2723300" cy="324850"/>
            <a:chOff x="5561200" y="1206000"/>
            <a:chExt cx="2723300" cy="324850"/>
          </a:xfrm>
        </p:grpSpPr>
        <p:sp>
          <p:nvSpPr>
            <p:cNvPr id="402" name="Google Shape;402;p15"/>
            <p:cNvSpPr/>
            <p:nvPr/>
          </p:nvSpPr>
          <p:spPr>
            <a:xfrm>
              <a:off x="5561200" y="1207075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6151425" y="1207738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6741650" y="120600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7315075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7888500" y="1207750"/>
              <a:ext cx="396000" cy="323100"/>
            </a:xfrm>
            <a:prstGeom prst="roundRect">
              <a:avLst>
                <a:gd fmla="val 39701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15"/>
          <p:cNvGrpSpPr/>
          <p:nvPr/>
        </p:nvGrpSpPr>
        <p:grpSpPr>
          <a:xfrm>
            <a:off x="4708400" y="950950"/>
            <a:ext cx="4529083" cy="747491"/>
            <a:chOff x="3755418" y="783359"/>
            <a:chExt cx="4529083" cy="747491"/>
          </a:xfrm>
        </p:grpSpPr>
        <p:cxnSp>
          <p:nvCxnSpPr>
            <p:cNvPr id="408" name="Google Shape;408;p15"/>
            <p:cNvCxnSpPr/>
            <p:nvPr/>
          </p:nvCxnSpPr>
          <p:spPr>
            <a:xfrm>
              <a:off x="5431670" y="898850"/>
              <a:ext cx="2660400" cy="10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15"/>
            <p:cNvCxnSpPr/>
            <p:nvPr/>
          </p:nvCxnSpPr>
          <p:spPr>
            <a:xfrm flipH="1">
              <a:off x="5760000" y="918000"/>
              <a:ext cx="42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15"/>
            <p:cNvCxnSpPr/>
            <p:nvPr/>
          </p:nvCxnSpPr>
          <p:spPr>
            <a:xfrm flipH="1">
              <a:off x="6938590" y="918105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15"/>
            <p:cNvCxnSpPr/>
            <p:nvPr/>
          </p:nvCxnSpPr>
          <p:spPr>
            <a:xfrm flipH="1">
              <a:off x="7511265" y="918097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15"/>
            <p:cNvCxnSpPr/>
            <p:nvPr/>
          </p:nvCxnSpPr>
          <p:spPr>
            <a:xfrm flipH="1">
              <a:off x="8083915" y="918103"/>
              <a:ext cx="3600" cy="2940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13" name="Google Shape;413;p15"/>
            <p:cNvSpPr/>
            <p:nvPr/>
          </p:nvSpPr>
          <p:spPr>
            <a:xfrm>
              <a:off x="3755418" y="783359"/>
              <a:ext cx="1676100" cy="2367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4" name="Google Shape;414;p15"/>
            <p:cNvCxnSpPr/>
            <p:nvPr/>
          </p:nvCxnSpPr>
          <p:spPr>
            <a:xfrm flipH="1">
              <a:off x="6366226" y="918000"/>
              <a:ext cx="1800" cy="304200"/>
            </a:xfrm>
            <a:prstGeom prst="straightConnector1">
              <a:avLst/>
            </a:prstGeom>
            <a:noFill/>
            <a:ln cap="flat" cmpd="sng" w="9525">
              <a:solidFill>
                <a:srgbClr val="7C6A5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15" name="Google Shape;415;p15"/>
            <p:cNvSpPr txBox="1"/>
            <p:nvPr/>
          </p:nvSpPr>
          <p:spPr>
            <a:xfrm>
              <a:off x="55612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1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 txBox="1"/>
            <p:nvPr/>
          </p:nvSpPr>
          <p:spPr>
            <a:xfrm>
              <a:off x="6151426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2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 txBox="1"/>
            <p:nvPr/>
          </p:nvSpPr>
          <p:spPr>
            <a:xfrm>
              <a:off x="6733251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3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 txBox="1"/>
            <p:nvPr/>
          </p:nvSpPr>
          <p:spPr>
            <a:xfrm>
              <a:off x="7315063" y="120600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4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 txBox="1"/>
            <p:nvPr/>
          </p:nvSpPr>
          <p:spPr>
            <a:xfrm>
              <a:off x="7888501" y="1207750"/>
              <a:ext cx="396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/>
                <a:t>5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15"/>
          <p:cNvSpPr/>
          <p:nvPr/>
        </p:nvSpPr>
        <p:spPr>
          <a:xfrm>
            <a:off x="712975" y="3382749"/>
            <a:ext cx="590700" cy="509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15"/>
          <p:cNvCxnSpPr/>
          <p:nvPr/>
        </p:nvCxnSpPr>
        <p:spPr>
          <a:xfrm flipH="1">
            <a:off x="1335625" y="3636388"/>
            <a:ext cx="705300" cy="2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2" name="Google Shape;422;p15"/>
          <p:cNvSpPr/>
          <p:nvPr/>
        </p:nvSpPr>
        <p:spPr>
          <a:xfrm>
            <a:off x="2040925" y="3542700"/>
            <a:ext cx="4408500" cy="509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875263" y="3462025"/>
            <a:ext cx="34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5</a:t>
            </a:r>
            <a:endParaRPr sz="1000"/>
          </a:p>
        </p:txBody>
      </p:sp>
      <p:sp>
        <p:nvSpPr>
          <p:cNvPr id="424" name="Google Shape;424;p15"/>
          <p:cNvSpPr/>
          <p:nvPr/>
        </p:nvSpPr>
        <p:spPr>
          <a:xfrm>
            <a:off x="310775" y="1059250"/>
            <a:ext cx="1300200" cy="9498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5"/>
          <p:cNvSpPr txBox="1"/>
          <p:nvPr/>
        </p:nvSpPr>
        <p:spPr>
          <a:xfrm>
            <a:off x="398000" y="1059600"/>
            <a:ext cx="117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헤더 or 푸터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전페이지 동일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로고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메인페이지 이동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</p:txBody>
      </p:sp>
      <p:cxnSp>
        <p:nvCxnSpPr>
          <p:cNvPr id="426" name="Google Shape;426;p15"/>
          <p:cNvCxnSpPr/>
          <p:nvPr/>
        </p:nvCxnSpPr>
        <p:spPr>
          <a:xfrm flipH="1">
            <a:off x="1642525" y="1140213"/>
            <a:ext cx="516000" cy="24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7" name="Google Shape;427;p15"/>
          <p:cNvSpPr/>
          <p:nvPr/>
        </p:nvSpPr>
        <p:spPr>
          <a:xfrm>
            <a:off x="2178269" y="950942"/>
            <a:ext cx="347400" cy="338700"/>
          </a:xfrm>
          <a:prstGeom prst="ellipse">
            <a:avLst/>
          </a:prstGeom>
          <a:noFill/>
          <a:ln cap="flat" cmpd="sng" w="19050">
            <a:solidFill>
              <a:schemeClr val="lt1">
                <a:alpha val="4863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2f2b594c4b9_5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f2b594c4b9_5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f2b594c4b9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f2b594c4b9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f2b594c4b9_5_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2f2b594c4b9_5_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38" name="Google Shape;438;g2f2b594c4b9_5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9850" y="827661"/>
            <a:ext cx="5609901" cy="350273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f2b594c4b9_5_3"/>
          <p:cNvSpPr/>
          <p:nvPr/>
        </p:nvSpPr>
        <p:spPr>
          <a:xfrm>
            <a:off x="7437025" y="224783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f2b594c4b9_5_3"/>
          <p:cNvSpPr txBox="1"/>
          <p:nvPr/>
        </p:nvSpPr>
        <p:spPr>
          <a:xfrm>
            <a:off x="7485475" y="229747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제목 검색으로 서치 가능</a:t>
            </a:r>
            <a:endParaRPr sz="1000"/>
          </a:p>
        </p:txBody>
      </p:sp>
      <p:sp>
        <p:nvSpPr>
          <p:cNvPr id="441" name="Google Shape;441;g2f2b594c4b9_5_3"/>
          <p:cNvSpPr/>
          <p:nvPr/>
        </p:nvSpPr>
        <p:spPr>
          <a:xfrm>
            <a:off x="3490000" y="2476265"/>
            <a:ext cx="1750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2" name="Google Shape;442;g2f2b594c4b9_5_3"/>
          <p:cNvCxnSpPr>
            <a:stCxn id="441" idx="3"/>
          </p:cNvCxnSpPr>
          <p:nvPr/>
        </p:nvCxnSpPr>
        <p:spPr>
          <a:xfrm flipH="1" rot="10800000">
            <a:off x="5240200" y="2561615"/>
            <a:ext cx="2125500" cy="34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3" name="Google Shape;443;g2f2b594c4b9_5_3"/>
          <p:cNvSpPr/>
          <p:nvPr/>
        </p:nvSpPr>
        <p:spPr>
          <a:xfrm>
            <a:off x="492452" y="2993539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f2b594c4b9_5_3"/>
          <p:cNvSpPr txBox="1"/>
          <p:nvPr/>
        </p:nvSpPr>
        <p:spPr>
          <a:xfrm>
            <a:off x="540913" y="307828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상세 페이지로 이동</a:t>
            </a:r>
            <a:endParaRPr sz="1000"/>
          </a:p>
        </p:txBody>
      </p:sp>
      <p:sp>
        <p:nvSpPr>
          <p:cNvPr id="445" name="Google Shape;445;g2f2b594c4b9_5_3"/>
          <p:cNvSpPr/>
          <p:nvPr/>
        </p:nvSpPr>
        <p:spPr>
          <a:xfrm>
            <a:off x="2532900" y="3195750"/>
            <a:ext cx="13752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g2f2b594c4b9_5_3"/>
          <p:cNvCxnSpPr>
            <a:stCxn id="445" idx="1"/>
          </p:cNvCxnSpPr>
          <p:nvPr/>
        </p:nvCxnSpPr>
        <p:spPr>
          <a:xfrm flipH="1">
            <a:off x="1709400" y="3315900"/>
            <a:ext cx="823500" cy="174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7" name="Google Shape;447;g2f2b594c4b9_5_3"/>
          <p:cNvSpPr/>
          <p:nvPr/>
        </p:nvSpPr>
        <p:spPr>
          <a:xfrm>
            <a:off x="7339300" y="369357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f2b594c4b9_5_3"/>
          <p:cNvSpPr txBox="1"/>
          <p:nvPr/>
        </p:nvSpPr>
        <p:spPr>
          <a:xfrm>
            <a:off x="7375297" y="374322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10개씩 페이징 설정</a:t>
            </a:r>
            <a:endParaRPr sz="1000"/>
          </a:p>
        </p:txBody>
      </p:sp>
      <p:sp>
        <p:nvSpPr>
          <p:cNvPr id="449" name="Google Shape;449;g2f2b594c4b9_5_3"/>
          <p:cNvSpPr/>
          <p:nvPr/>
        </p:nvSpPr>
        <p:spPr>
          <a:xfrm>
            <a:off x="4153600" y="388475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0" name="Google Shape;450;g2f2b594c4b9_5_3"/>
          <p:cNvCxnSpPr>
            <a:stCxn id="449" idx="3"/>
          </p:cNvCxnSpPr>
          <p:nvPr/>
        </p:nvCxnSpPr>
        <p:spPr>
          <a:xfrm flipH="1" rot="10800000">
            <a:off x="4509100" y="3981800"/>
            <a:ext cx="2580000" cy="2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27fb3f5c827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7fb3f5c827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7fb3f5c827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7fb3f5c827_0_5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7fb3f5c827_0_5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61" name="Google Shape;461;g27fb3f5c827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528" y="1178325"/>
            <a:ext cx="7429149" cy="29769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g27fb3f5c827_0_50"/>
          <p:cNvSpPr/>
          <p:nvPr/>
        </p:nvSpPr>
        <p:spPr>
          <a:xfrm>
            <a:off x="7185775" y="2327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7fb3f5c827_0_50"/>
          <p:cNvSpPr txBox="1"/>
          <p:nvPr/>
        </p:nvSpPr>
        <p:spPr>
          <a:xfrm>
            <a:off x="7234225" y="2824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 사항  변경 및 삭제</a:t>
            </a:r>
            <a:endParaRPr sz="1000"/>
          </a:p>
        </p:txBody>
      </p:sp>
      <p:sp>
        <p:nvSpPr>
          <p:cNvPr id="464" name="Google Shape;464;g27fb3f5c827_0_50"/>
          <p:cNvSpPr/>
          <p:nvPr/>
        </p:nvSpPr>
        <p:spPr>
          <a:xfrm>
            <a:off x="7185775" y="1971925"/>
            <a:ext cx="9618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5" name="Google Shape;465;g27fb3f5c827_0_50"/>
          <p:cNvCxnSpPr>
            <a:stCxn id="464" idx="0"/>
          </p:cNvCxnSpPr>
          <p:nvPr/>
        </p:nvCxnSpPr>
        <p:spPr>
          <a:xfrm flipH="1" rot="10800000">
            <a:off x="7666675" y="989725"/>
            <a:ext cx="13800" cy="982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6" name="Google Shape;466;g27fb3f5c827_0_50"/>
          <p:cNvSpPr/>
          <p:nvPr/>
        </p:nvSpPr>
        <p:spPr>
          <a:xfrm>
            <a:off x="1419902" y="3319689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7fb3f5c827_0_50"/>
          <p:cNvSpPr txBox="1"/>
          <p:nvPr/>
        </p:nvSpPr>
        <p:spPr>
          <a:xfrm>
            <a:off x="1468363" y="3404438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상세 페이지로 이동</a:t>
            </a:r>
            <a:endParaRPr sz="1000"/>
          </a:p>
        </p:txBody>
      </p:sp>
      <p:sp>
        <p:nvSpPr>
          <p:cNvPr id="468" name="Google Shape;468;g27fb3f5c827_0_50"/>
          <p:cNvSpPr/>
          <p:nvPr/>
        </p:nvSpPr>
        <p:spPr>
          <a:xfrm>
            <a:off x="2730075" y="2810850"/>
            <a:ext cx="1178100" cy="182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g27fb3f5c827_0_50"/>
          <p:cNvCxnSpPr>
            <a:stCxn id="468" idx="2"/>
          </p:cNvCxnSpPr>
          <p:nvPr/>
        </p:nvCxnSpPr>
        <p:spPr>
          <a:xfrm flipH="1">
            <a:off x="2769225" y="2993550"/>
            <a:ext cx="549900" cy="496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0" name="Google Shape;470;g27fb3f5c827_0_50"/>
          <p:cNvSpPr/>
          <p:nvPr/>
        </p:nvSpPr>
        <p:spPr>
          <a:xfrm>
            <a:off x="3111338" y="356422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27fb3f5c827_0_50"/>
          <p:cNvSpPr txBox="1"/>
          <p:nvPr/>
        </p:nvSpPr>
        <p:spPr>
          <a:xfrm>
            <a:off x="3173360" y="3666075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공지사항 추가</a:t>
            </a:r>
            <a:endParaRPr sz="1000"/>
          </a:p>
        </p:txBody>
      </p:sp>
      <p:sp>
        <p:nvSpPr>
          <p:cNvPr id="472" name="Google Shape;472;g27fb3f5c827_0_50"/>
          <p:cNvSpPr/>
          <p:nvPr/>
        </p:nvSpPr>
        <p:spPr>
          <a:xfrm>
            <a:off x="4829925" y="3743225"/>
            <a:ext cx="6969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3" name="Google Shape;473;g27fb3f5c827_0_50"/>
          <p:cNvCxnSpPr>
            <a:stCxn id="472" idx="1"/>
          </p:cNvCxnSpPr>
          <p:nvPr/>
        </p:nvCxnSpPr>
        <p:spPr>
          <a:xfrm rot="10800000">
            <a:off x="4379025" y="3846275"/>
            <a:ext cx="450900" cy="17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2f3fe7da28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f3fe7da28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f3fe7da28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f3fe7da28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2f3fe7da281_0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이벤트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2f3fe7da281_0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84" name="Google Shape;484;g2f3fe7da28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0626" y="820525"/>
            <a:ext cx="5548000" cy="351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g2f3fe7da281_0_0"/>
          <p:cNvSpPr/>
          <p:nvPr/>
        </p:nvSpPr>
        <p:spPr>
          <a:xfrm>
            <a:off x="7437027" y="3158214"/>
            <a:ext cx="1113000" cy="662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2f3fe7da281_0_0"/>
          <p:cNvSpPr txBox="1"/>
          <p:nvPr/>
        </p:nvSpPr>
        <p:spPr>
          <a:xfrm>
            <a:off x="7506788" y="3242963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</a:t>
            </a:r>
            <a:r>
              <a:rPr lang="ko" sz="1000"/>
              <a:t> 상세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페이지로 이동</a:t>
            </a:r>
            <a:endParaRPr sz="1000"/>
          </a:p>
        </p:txBody>
      </p:sp>
      <p:sp>
        <p:nvSpPr>
          <p:cNvPr id="487" name="Google Shape;487;g2f3fe7da281_0_0"/>
          <p:cNvSpPr/>
          <p:nvPr/>
        </p:nvSpPr>
        <p:spPr>
          <a:xfrm>
            <a:off x="4361800" y="2225550"/>
            <a:ext cx="2485200" cy="1962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g2f3fe7da281_0_0"/>
          <p:cNvCxnSpPr>
            <a:stCxn id="487" idx="3"/>
            <a:endCxn id="486" idx="1"/>
          </p:cNvCxnSpPr>
          <p:nvPr/>
        </p:nvCxnSpPr>
        <p:spPr>
          <a:xfrm>
            <a:off x="6847000" y="3206550"/>
            <a:ext cx="659700" cy="282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5257" r="27060" t="0"/>
          <a:stretch/>
        </p:blipFill>
        <p:spPr>
          <a:xfrm>
            <a:off x="0" y="0"/>
            <a:ext cx="34985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2"/>
          <p:cNvGrpSpPr/>
          <p:nvPr/>
        </p:nvGrpSpPr>
        <p:grpSpPr>
          <a:xfrm>
            <a:off x="3063495" y="1158364"/>
            <a:ext cx="2246836" cy="922242"/>
            <a:chOff x="3047245" y="739650"/>
            <a:chExt cx="2246836" cy="922242"/>
          </a:xfrm>
        </p:grpSpPr>
        <p:grpSp>
          <p:nvGrpSpPr>
            <p:cNvPr id="102" name="Google Shape;102;p2"/>
            <p:cNvGrpSpPr/>
            <p:nvPr/>
          </p:nvGrpSpPr>
          <p:grpSpPr>
            <a:xfrm>
              <a:off x="3047245" y="739650"/>
              <a:ext cx="922242" cy="922242"/>
              <a:chOff x="6094489" y="1479299"/>
              <a:chExt cx="1844485" cy="1844485"/>
            </a:xfrm>
          </p:grpSpPr>
          <p:pic>
            <p:nvPicPr>
              <p:cNvPr id="103" name="Google Shape;103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1479299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1940445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" name="Google Shape;105;p2"/>
            <p:cNvSpPr txBox="1"/>
            <p:nvPr/>
          </p:nvSpPr>
          <p:spPr>
            <a:xfrm>
              <a:off x="3230892" y="1110361"/>
              <a:ext cx="555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2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3875981" y="1098438"/>
              <a:ext cx="1418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주제 선정이유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3063509" y="1881825"/>
            <a:ext cx="2281943" cy="922243"/>
            <a:chOff x="3047247" y="2344936"/>
            <a:chExt cx="2281943" cy="922243"/>
          </a:xfrm>
        </p:grpSpPr>
        <p:grpSp>
          <p:nvGrpSpPr>
            <p:cNvPr id="108" name="Google Shape;108;p2"/>
            <p:cNvGrpSpPr/>
            <p:nvPr/>
          </p:nvGrpSpPr>
          <p:grpSpPr>
            <a:xfrm>
              <a:off x="3047247" y="2344936"/>
              <a:ext cx="922243" cy="922243"/>
              <a:chOff x="6094489" y="5604275"/>
              <a:chExt cx="1844485" cy="1844485"/>
            </a:xfrm>
          </p:grpSpPr>
          <p:pic>
            <p:nvPicPr>
              <p:cNvPr id="109" name="Google Shape;10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" name="Google Shape;111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3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3875990" y="2715636"/>
              <a:ext cx="1453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브랜드 컨셉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3063497" y="2526425"/>
            <a:ext cx="3268628" cy="922243"/>
            <a:chOff x="3047247" y="2344936"/>
            <a:chExt cx="3268628" cy="922243"/>
          </a:xfrm>
        </p:grpSpPr>
        <p:grpSp>
          <p:nvGrpSpPr>
            <p:cNvPr id="114" name="Google Shape;114;p2"/>
            <p:cNvGrpSpPr/>
            <p:nvPr/>
          </p:nvGrpSpPr>
          <p:grpSpPr>
            <a:xfrm>
              <a:off x="3047247" y="2344936"/>
              <a:ext cx="922243" cy="922243"/>
              <a:chOff x="6094489" y="5604275"/>
              <a:chExt cx="1844485" cy="1844485"/>
            </a:xfrm>
          </p:grpSpPr>
          <p:pic>
            <p:nvPicPr>
              <p:cNvPr id="115" name="Google Shape;115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7" name="Google Shape;117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4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3875975" y="2715661"/>
              <a:ext cx="24399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UI</a:t>
              </a:r>
              <a:r>
                <a:rPr b="0" i="0" lang="ko" sz="1600" u="none" cap="none" strike="noStrike">
                  <a:solidFill>
                    <a:srgbClr val="77644D"/>
                  </a:solidFill>
                  <a:latin typeface="Arial"/>
                  <a:ea typeface="Arial"/>
                  <a:cs typeface="Arial"/>
                  <a:sym typeface="Arial"/>
                </a:rPr>
                <a:t> 구상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3063495" y="3241374"/>
            <a:ext cx="2996231" cy="922243"/>
            <a:chOff x="3006970" y="3983259"/>
            <a:chExt cx="2996231" cy="922243"/>
          </a:xfrm>
        </p:grpSpPr>
        <p:grpSp>
          <p:nvGrpSpPr>
            <p:cNvPr id="120" name="Google Shape;120;p2"/>
            <p:cNvGrpSpPr/>
            <p:nvPr/>
          </p:nvGrpSpPr>
          <p:grpSpPr>
            <a:xfrm>
              <a:off x="3006970" y="3983259"/>
              <a:ext cx="2996231" cy="922243"/>
              <a:chOff x="3047245" y="2344934"/>
              <a:chExt cx="2996231" cy="922243"/>
            </a:xfrm>
          </p:grpSpPr>
          <p:grpSp>
            <p:nvGrpSpPr>
              <p:cNvPr id="121" name="Google Shape;121;p2"/>
              <p:cNvGrpSpPr/>
              <p:nvPr/>
            </p:nvGrpSpPr>
            <p:grpSpPr>
              <a:xfrm>
                <a:off x="3047245" y="2344934"/>
                <a:ext cx="922243" cy="922243"/>
                <a:chOff x="6094489" y="5604275"/>
                <a:chExt cx="1844485" cy="1844485"/>
              </a:xfrm>
            </p:grpSpPr>
            <p:pic>
              <p:nvPicPr>
                <p:cNvPr id="122" name="Google Shape;122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094489" y="5604275"/>
                  <a:ext cx="1844485" cy="18444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3" name="Google Shape;123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555610" y="6065397"/>
                  <a:ext cx="922242" cy="9222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4" name="Google Shape;124;p2"/>
              <p:cNvSpPr txBox="1"/>
              <p:nvPr/>
            </p:nvSpPr>
            <p:spPr>
              <a:xfrm>
                <a:off x="3240409" y="2715634"/>
                <a:ext cx="5358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" sz="1200">
                    <a:solidFill>
                      <a:srgbClr val="FFFFFF"/>
                    </a:solidFill>
                  </a:rPr>
                  <a:t>05</a:t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 txBox="1"/>
              <p:nvPr/>
            </p:nvSpPr>
            <p:spPr>
              <a:xfrm>
                <a:off x="3875976" y="2715650"/>
                <a:ext cx="21675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2850" lIns="45725" spcFirstLastPara="1" rIns="45725" wrap="square" tIns="2285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" sz="1600">
                    <a:solidFill>
                      <a:srgbClr val="77644D"/>
                    </a:solidFill>
                  </a:rPr>
                  <a:t>수행 결과</a:t>
                </a:r>
                <a:endParaRPr b="0" i="0" sz="12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26;p2"/>
            <p:cNvSpPr txBox="1"/>
            <p:nvPr/>
          </p:nvSpPr>
          <p:spPr>
            <a:xfrm>
              <a:off x="3926302" y="4618400"/>
              <a:ext cx="13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3063495" y="3894499"/>
            <a:ext cx="2996231" cy="922243"/>
            <a:chOff x="3047245" y="2344934"/>
            <a:chExt cx="2996231" cy="922243"/>
          </a:xfrm>
        </p:grpSpPr>
        <p:grpSp>
          <p:nvGrpSpPr>
            <p:cNvPr id="128" name="Google Shape;128;p2"/>
            <p:cNvGrpSpPr/>
            <p:nvPr/>
          </p:nvGrpSpPr>
          <p:grpSpPr>
            <a:xfrm>
              <a:off x="3047245" y="2344934"/>
              <a:ext cx="922243" cy="922243"/>
              <a:chOff x="6094489" y="5604275"/>
              <a:chExt cx="1844485" cy="1844485"/>
            </a:xfrm>
          </p:grpSpPr>
          <p:pic>
            <p:nvPicPr>
              <p:cNvPr id="129" name="Google Shape;12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5604275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6065397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" name="Google Shape;131;p2"/>
            <p:cNvSpPr txBox="1"/>
            <p:nvPr/>
          </p:nvSpPr>
          <p:spPr>
            <a:xfrm>
              <a:off x="3240409" y="2715634"/>
              <a:ext cx="535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200">
                  <a:solidFill>
                    <a:srgbClr val="FFFFFF"/>
                  </a:solidFill>
                </a:rPr>
                <a:t>6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3875976" y="2715650"/>
              <a:ext cx="2167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자체평가 및 보완사항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"/>
          <p:cNvSpPr txBox="1"/>
          <p:nvPr/>
        </p:nvSpPr>
        <p:spPr>
          <a:xfrm>
            <a:off x="531150" y="490425"/>
            <a:ext cx="54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12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442625"/>
            <a:ext cx="449875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658" y="712725"/>
            <a:ext cx="449875" cy="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"/>
          <p:cNvGrpSpPr/>
          <p:nvPr/>
        </p:nvGrpSpPr>
        <p:grpSpPr>
          <a:xfrm>
            <a:off x="3063497" y="522277"/>
            <a:ext cx="2911326" cy="922243"/>
            <a:chOff x="3047247" y="739650"/>
            <a:chExt cx="2911326" cy="922243"/>
          </a:xfrm>
        </p:grpSpPr>
        <p:grpSp>
          <p:nvGrpSpPr>
            <p:cNvPr id="138" name="Google Shape;138;p2"/>
            <p:cNvGrpSpPr/>
            <p:nvPr/>
          </p:nvGrpSpPr>
          <p:grpSpPr>
            <a:xfrm>
              <a:off x="3047247" y="739650"/>
              <a:ext cx="922243" cy="922243"/>
              <a:chOff x="6094489" y="1479299"/>
              <a:chExt cx="1844485" cy="1844485"/>
            </a:xfrm>
          </p:grpSpPr>
          <p:pic>
            <p:nvPicPr>
              <p:cNvPr id="139" name="Google Shape;139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94489" y="1479299"/>
                <a:ext cx="1844485" cy="18444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55610" y="1940445"/>
                <a:ext cx="922242" cy="9222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1" name="Google Shape;141;p2"/>
            <p:cNvSpPr txBox="1"/>
            <p:nvPr/>
          </p:nvSpPr>
          <p:spPr>
            <a:xfrm>
              <a:off x="3230892" y="1110361"/>
              <a:ext cx="555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ko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 txBox="1"/>
            <p:nvPr/>
          </p:nvSpPr>
          <p:spPr>
            <a:xfrm>
              <a:off x="3875972" y="1098448"/>
              <a:ext cx="2082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600">
                  <a:solidFill>
                    <a:srgbClr val="77644D"/>
                  </a:solidFill>
                </a:rPr>
                <a:t>팀원 구성 및 역할</a:t>
              </a:r>
              <a:endParaRPr b="0" i="0" sz="12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2f3fe7da281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f3fe7da281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f3fe7da281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f3fe7da281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f3fe7da281_0_2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이벤트 </a:t>
            </a:r>
            <a:r>
              <a:rPr lang="ko" sz="900">
                <a:solidFill>
                  <a:srgbClr val="77644D"/>
                </a:solidFill>
              </a:rPr>
              <a:t>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2f3fe7da281_0_2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99" name="Google Shape;499;g2f3fe7da281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9250" y="1589225"/>
            <a:ext cx="4266099" cy="2963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g2f3fe7da281_0_22"/>
          <p:cNvSpPr/>
          <p:nvPr/>
        </p:nvSpPr>
        <p:spPr>
          <a:xfrm>
            <a:off x="7740000" y="19265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f3fe7da281_0_22"/>
          <p:cNvSpPr txBox="1"/>
          <p:nvPr/>
        </p:nvSpPr>
        <p:spPr>
          <a:xfrm>
            <a:off x="7788450" y="19762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이벤트 </a:t>
            </a:r>
            <a:r>
              <a:rPr lang="ko" sz="1000"/>
              <a:t> 수정 및 삭제 가능</a:t>
            </a:r>
            <a:endParaRPr sz="1000"/>
          </a:p>
        </p:txBody>
      </p:sp>
      <p:pic>
        <p:nvPicPr>
          <p:cNvPr id="502" name="Google Shape;502;g2f3fe7da281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5249" y="198051"/>
            <a:ext cx="5995150" cy="116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3" name="Google Shape;503;g2f3fe7da281_0_22"/>
          <p:cNvSpPr/>
          <p:nvPr/>
        </p:nvSpPr>
        <p:spPr>
          <a:xfrm>
            <a:off x="7469550" y="916625"/>
            <a:ext cx="6456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4" name="Google Shape;504;g2f3fe7da281_0_22"/>
          <p:cNvCxnSpPr>
            <a:stCxn id="503" idx="2"/>
            <a:endCxn id="501" idx="0"/>
          </p:cNvCxnSpPr>
          <p:nvPr/>
        </p:nvCxnSpPr>
        <p:spPr>
          <a:xfrm>
            <a:off x="7792350" y="1156925"/>
            <a:ext cx="504300" cy="819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5" name="Google Shape;505;g2f3fe7da281_0_22"/>
          <p:cNvSpPr/>
          <p:nvPr/>
        </p:nvSpPr>
        <p:spPr>
          <a:xfrm>
            <a:off x="6786625" y="359888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f3fe7da281_0_22"/>
          <p:cNvSpPr txBox="1"/>
          <p:nvPr/>
        </p:nvSpPr>
        <p:spPr>
          <a:xfrm>
            <a:off x="6883525" y="364852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수정 및 파일 업로드</a:t>
            </a:r>
            <a:endParaRPr sz="1000"/>
          </a:p>
        </p:txBody>
      </p:sp>
      <p:sp>
        <p:nvSpPr>
          <p:cNvPr id="507" name="Google Shape;507;g2f3fe7da281_0_22"/>
          <p:cNvSpPr/>
          <p:nvPr/>
        </p:nvSpPr>
        <p:spPr>
          <a:xfrm>
            <a:off x="2644925" y="1888375"/>
            <a:ext cx="3446400" cy="26184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g2f3fe7da281_0_22"/>
          <p:cNvCxnSpPr>
            <a:stCxn id="507" idx="3"/>
            <a:endCxn id="506" idx="0"/>
          </p:cNvCxnSpPr>
          <p:nvPr/>
        </p:nvCxnSpPr>
        <p:spPr>
          <a:xfrm>
            <a:off x="6091325" y="3197575"/>
            <a:ext cx="1300200" cy="450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276d9644052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76d9644052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76d9644052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76d9644052_2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로그인 </a:t>
            </a:r>
            <a:r>
              <a:rPr lang="ko" sz="900">
                <a:solidFill>
                  <a:srgbClr val="77644D"/>
                </a:solidFill>
              </a:rPr>
              <a:t>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276d9644052_2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19" name="Google Shape;519;g276d9644052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1600" y="914400"/>
            <a:ext cx="4679999" cy="3517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0" name="Google Shape;520;g276d9644052_2_0"/>
          <p:cNvSpPr/>
          <p:nvPr/>
        </p:nvSpPr>
        <p:spPr>
          <a:xfrm>
            <a:off x="443825" y="2589575"/>
            <a:ext cx="1161900" cy="4926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276d9644052_2_0"/>
          <p:cNvSpPr txBox="1"/>
          <p:nvPr/>
        </p:nvSpPr>
        <p:spPr>
          <a:xfrm>
            <a:off x="443823" y="2589575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아이디 패스워드 입력</a:t>
            </a:r>
            <a:endParaRPr sz="1000"/>
          </a:p>
        </p:txBody>
      </p:sp>
      <p:cxnSp>
        <p:nvCxnSpPr>
          <p:cNvPr id="522" name="Google Shape;522;g276d9644052_2_0"/>
          <p:cNvCxnSpPr>
            <a:stCxn id="523" idx="1"/>
            <a:endCxn id="521" idx="3"/>
          </p:cNvCxnSpPr>
          <p:nvPr/>
        </p:nvCxnSpPr>
        <p:spPr>
          <a:xfrm rot="10800000">
            <a:off x="1654325" y="2835975"/>
            <a:ext cx="585300" cy="289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4" name="Google Shape;524;g276d9644052_2_0"/>
          <p:cNvSpPr/>
          <p:nvPr/>
        </p:nvSpPr>
        <p:spPr>
          <a:xfrm>
            <a:off x="2275700" y="3766200"/>
            <a:ext cx="653400" cy="519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276d9644052_2_0"/>
          <p:cNvSpPr/>
          <p:nvPr/>
        </p:nvSpPr>
        <p:spPr>
          <a:xfrm>
            <a:off x="459950" y="3621450"/>
            <a:ext cx="1366500" cy="7173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76d9644052_2_0"/>
          <p:cNvSpPr txBox="1"/>
          <p:nvPr/>
        </p:nvSpPr>
        <p:spPr>
          <a:xfrm>
            <a:off x="459950" y="3649200"/>
            <a:ext cx="13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/>
              <a:t>회원</a:t>
            </a:r>
            <a:r>
              <a:rPr lang="ko" sz="1000">
                <a:solidFill>
                  <a:schemeClr val="dk1"/>
                </a:solidFill>
              </a:rPr>
              <a:t>가입</a:t>
            </a:r>
            <a:r>
              <a:rPr lang="ko" sz="1000">
                <a:solidFill>
                  <a:schemeClr val="dk1"/>
                </a:solidFill>
              </a:rPr>
              <a:t> 클릭시 회원가입 페이지로 이동</a:t>
            </a:r>
            <a:endParaRPr sz="1000"/>
          </a:p>
        </p:txBody>
      </p:sp>
      <p:cxnSp>
        <p:nvCxnSpPr>
          <p:cNvPr id="527" name="Google Shape;527;g276d9644052_2_0"/>
          <p:cNvCxnSpPr>
            <a:stCxn id="524" idx="1"/>
            <a:endCxn id="526" idx="3"/>
          </p:cNvCxnSpPr>
          <p:nvPr/>
        </p:nvCxnSpPr>
        <p:spPr>
          <a:xfrm rot="10800000">
            <a:off x="1826600" y="3972450"/>
            <a:ext cx="449100" cy="534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g276d9644052_2_0"/>
          <p:cNvSpPr/>
          <p:nvPr/>
        </p:nvSpPr>
        <p:spPr>
          <a:xfrm>
            <a:off x="2239625" y="2645925"/>
            <a:ext cx="4535400" cy="95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27fa560c629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7fa560c629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7fa560c629_1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7fa560c629_1_14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회원가입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27fa560c629_1_14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38" name="Google Shape;538;g27fa560c629_1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200" y="914400"/>
            <a:ext cx="4679999" cy="3517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9" name="Google Shape;539;g27fa560c629_1_14"/>
          <p:cNvSpPr/>
          <p:nvPr/>
        </p:nvSpPr>
        <p:spPr>
          <a:xfrm>
            <a:off x="1206725" y="2346225"/>
            <a:ext cx="11619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27fa560c629_1_14"/>
          <p:cNvSpPr txBox="1"/>
          <p:nvPr/>
        </p:nvSpPr>
        <p:spPr>
          <a:xfrm>
            <a:off x="1182425" y="2360175"/>
            <a:ext cx="121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전화번호 앞자리 옵션으로 선택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뒷자리 4자리씩 입력 필수</a:t>
            </a:r>
            <a:endParaRPr sz="1000"/>
          </a:p>
        </p:txBody>
      </p:sp>
      <p:cxnSp>
        <p:nvCxnSpPr>
          <p:cNvPr id="541" name="Google Shape;541;g27fa560c629_1_14"/>
          <p:cNvCxnSpPr>
            <a:stCxn id="542" idx="1"/>
          </p:cNvCxnSpPr>
          <p:nvPr/>
        </p:nvCxnSpPr>
        <p:spPr>
          <a:xfrm rot="10800000">
            <a:off x="2473050" y="2673450"/>
            <a:ext cx="1098000" cy="2031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3" name="Google Shape;543;g27fa560c629_1_14"/>
          <p:cNvSpPr/>
          <p:nvPr/>
        </p:nvSpPr>
        <p:spPr>
          <a:xfrm>
            <a:off x="3212050" y="4085525"/>
            <a:ext cx="9402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27fa560c629_1_14"/>
          <p:cNvSpPr/>
          <p:nvPr/>
        </p:nvSpPr>
        <p:spPr>
          <a:xfrm>
            <a:off x="1089900" y="3614200"/>
            <a:ext cx="1366500" cy="982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7fa560c629_1_14"/>
          <p:cNvSpPr txBox="1"/>
          <p:nvPr/>
        </p:nvSpPr>
        <p:spPr>
          <a:xfrm>
            <a:off x="1128725" y="3642100"/>
            <a:ext cx="136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가입 클릭시 회원 가입 완료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취소 클릭시 텍스트 초기화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546" name="Google Shape;546;g27fa560c629_1_14"/>
          <p:cNvCxnSpPr>
            <a:stCxn id="543" idx="1"/>
            <a:endCxn id="545" idx="3"/>
          </p:cNvCxnSpPr>
          <p:nvPr/>
        </p:nvCxnSpPr>
        <p:spPr>
          <a:xfrm rot="10800000">
            <a:off x="2495350" y="4119125"/>
            <a:ext cx="716700" cy="966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7" name="Google Shape;547;g27fa560c629_1_14"/>
          <p:cNvSpPr/>
          <p:nvPr/>
        </p:nvSpPr>
        <p:spPr>
          <a:xfrm>
            <a:off x="1286725" y="1522825"/>
            <a:ext cx="1161900" cy="5982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7fa560c629_1_14"/>
          <p:cNvSpPr txBox="1"/>
          <p:nvPr/>
        </p:nvSpPr>
        <p:spPr>
          <a:xfrm>
            <a:off x="1262425" y="1575600"/>
            <a:ext cx="121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입력한 암호의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암호화</a:t>
            </a:r>
            <a:endParaRPr sz="1000"/>
          </a:p>
        </p:txBody>
      </p:sp>
      <p:cxnSp>
        <p:nvCxnSpPr>
          <p:cNvPr id="549" name="Google Shape;549;g27fa560c629_1_14"/>
          <p:cNvCxnSpPr/>
          <p:nvPr/>
        </p:nvCxnSpPr>
        <p:spPr>
          <a:xfrm rot="10800000">
            <a:off x="2493800" y="1872425"/>
            <a:ext cx="676200" cy="171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2" name="Google Shape;542;g27fa560c629_1_14"/>
          <p:cNvSpPr/>
          <p:nvPr/>
        </p:nvSpPr>
        <p:spPr>
          <a:xfrm>
            <a:off x="3571050" y="2746350"/>
            <a:ext cx="11295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27fa560c629_1_14"/>
          <p:cNvSpPr/>
          <p:nvPr/>
        </p:nvSpPr>
        <p:spPr>
          <a:xfrm>
            <a:off x="3212050" y="2043425"/>
            <a:ext cx="4114800" cy="260400"/>
          </a:xfrm>
          <a:prstGeom prst="rect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2f2b594c4b9_5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f2b594c4b9_5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f2b594c4b9_5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2f2b594c4b9_5_25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회원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g2f2b594c4b9_5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150" y="1045264"/>
            <a:ext cx="7348917" cy="274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f2b594c4b9_5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2f2b594c4b9_5_2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2" name="Google Shape;562;g2f2b594c4b9_5_25"/>
          <p:cNvSpPr/>
          <p:nvPr/>
        </p:nvSpPr>
        <p:spPr>
          <a:xfrm>
            <a:off x="2466250" y="378963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2f2b594c4b9_5_25"/>
          <p:cNvSpPr txBox="1"/>
          <p:nvPr/>
        </p:nvSpPr>
        <p:spPr>
          <a:xfrm>
            <a:off x="2563150" y="387452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회원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정보변경 가능</a:t>
            </a:r>
            <a:endParaRPr sz="1000"/>
          </a:p>
        </p:txBody>
      </p:sp>
      <p:sp>
        <p:nvSpPr>
          <p:cNvPr id="564" name="Google Shape;564;g2f2b594c4b9_5_25"/>
          <p:cNvSpPr/>
          <p:nvPr/>
        </p:nvSpPr>
        <p:spPr>
          <a:xfrm>
            <a:off x="2615675" y="2544725"/>
            <a:ext cx="10161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5" name="Google Shape;565;g2f2b594c4b9_5_25"/>
          <p:cNvCxnSpPr>
            <a:stCxn id="564" idx="2"/>
          </p:cNvCxnSpPr>
          <p:nvPr/>
        </p:nvCxnSpPr>
        <p:spPr>
          <a:xfrm flipH="1">
            <a:off x="3086825" y="2785025"/>
            <a:ext cx="36900" cy="879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6" name="Google Shape;566;g2f2b594c4b9_5_25"/>
          <p:cNvSpPr/>
          <p:nvPr/>
        </p:nvSpPr>
        <p:spPr>
          <a:xfrm>
            <a:off x="6701575" y="3939625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f2b594c4b9_5_25"/>
          <p:cNvSpPr txBox="1"/>
          <p:nvPr/>
        </p:nvSpPr>
        <p:spPr>
          <a:xfrm>
            <a:off x="6737572" y="3989275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회원 삭제 가능</a:t>
            </a:r>
            <a:endParaRPr sz="1000"/>
          </a:p>
        </p:txBody>
      </p:sp>
      <p:sp>
        <p:nvSpPr>
          <p:cNvPr id="568" name="Google Shape;568;g2f2b594c4b9_5_25"/>
          <p:cNvSpPr/>
          <p:nvPr/>
        </p:nvSpPr>
        <p:spPr>
          <a:xfrm>
            <a:off x="7092175" y="258190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9" name="Google Shape;569;g2f2b594c4b9_5_25"/>
          <p:cNvCxnSpPr>
            <a:stCxn id="568" idx="2"/>
          </p:cNvCxnSpPr>
          <p:nvPr/>
        </p:nvCxnSpPr>
        <p:spPr>
          <a:xfrm flipH="1">
            <a:off x="7246225" y="2822200"/>
            <a:ext cx="23700" cy="9753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2f3f5d98af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f3f5d98aff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f3f5d98aff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f3f5d98aff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f3f5d98aff_0_2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2f3f5d98aff_0_2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80" name="Google Shape;580;g2f3f5d98aff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00" y="1171025"/>
            <a:ext cx="8104596" cy="2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2f3f5d98aff_0_2"/>
          <p:cNvSpPr/>
          <p:nvPr/>
        </p:nvSpPr>
        <p:spPr>
          <a:xfrm>
            <a:off x="2695950" y="50863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f3f5d98aff_0_2"/>
          <p:cNvSpPr txBox="1"/>
          <p:nvPr/>
        </p:nvSpPr>
        <p:spPr>
          <a:xfrm>
            <a:off x="2744400" y="55827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회원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정보변경 가능</a:t>
            </a:r>
            <a:endParaRPr sz="1000"/>
          </a:p>
        </p:txBody>
      </p:sp>
      <p:sp>
        <p:nvSpPr>
          <p:cNvPr id="583" name="Google Shape;583;g2f3f5d98aff_0_2"/>
          <p:cNvSpPr/>
          <p:nvPr/>
        </p:nvSpPr>
        <p:spPr>
          <a:xfrm>
            <a:off x="2411700" y="2270038"/>
            <a:ext cx="16176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4" name="Google Shape;584;g2f3f5d98aff_0_2"/>
          <p:cNvCxnSpPr>
            <a:stCxn id="583" idx="0"/>
          </p:cNvCxnSpPr>
          <p:nvPr/>
        </p:nvCxnSpPr>
        <p:spPr>
          <a:xfrm flipH="1" rot="10800000">
            <a:off x="3220500" y="1274338"/>
            <a:ext cx="63900" cy="9957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5" name="Google Shape;585;g2f3f5d98aff_0_2"/>
          <p:cNvSpPr/>
          <p:nvPr/>
        </p:nvSpPr>
        <p:spPr>
          <a:xfrm>
            <a:off x="7303925" y="851300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f3f5d98aff_0_2"/>
          <p:cNvSpPr txBox="1"/>
          <p:nvPr/>
        </p:nvSpPr>
        <p:spPr>
          <a:xfrm>
            <a:off x="7339922" y="900950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회원 삭제 가능</a:t>
            </a:r>
            <a:endParaRPr sz="1000"/>
          </a:p>
        </p:txBody>
      </p:sp>
      <p:sp>
        <p:nvSpPr>
          <p:cNvPr id="587" name="Google Shape;587;g2f3f5d98aff_0_2"/>
          <p:cNvSpPr/>
          <p:nvPr/>
        </p:nvSpPr>
        <p:spPr>
          <a:xfrm>
            <a:off x="7659725" y="227005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8" name="Google Shape;588;g2f3f5d98aff_0_2"/>
          <p:cNvCxnSpPr>
            <a:endCxn id="586" idx="2"/>
          </p:cNvCxnSpPr>
          <p:nvPr/>
        </p:nvCxnSpPr>
        <p:spPr>
          <a:xfrm flipH="1" rot="10800000">
            <a:off x="7842872" y="1239650"/>
            <a:ext cx="5100" cy="900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2f3f5d98aff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f3f5d98aff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2f3f5d98aff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2f3f5d98aff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2f3f5d98aff_0_2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공지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2f3f5d98aff_0_2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99" name="Google Shape;599;g2f3f5d98aff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00" y="1171025"/>
            <a:ext cx="8104596" cy="2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2f3f5d98aff_0_20"/>
          <p:cNvSpPr/>
          <p:nvPr/>
        </p:nvSpPr>
        <p:spPr>
          <a:xfrm>
            <a:off x="2695950" y="50863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f3f5d98aff_0_20"/>
          <p:cNvSpPr txBox="1"/>
          <p:nvPr/>
        </p:nvSpPr>
        <p:spPr>
          <a:xfrm>
            <a:off x="2744400" y="558275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클릭시 회원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정보변경 가능</a:t>
            </a:r>
            <a:endParaRPr sz="1000"/>
          </a:p>
        </p:txBody>
      </p:sp>
      <p:sp>
        <p:nvSpPr>
          <p:cNvPr id="602" name="Google Shape;602;g2f3f5d98aff_0_20"/>
          <p:cNvSpPr/>
          <p:nvPr/>
        </p:nvSpPr>
        <p:spPr>
          <a:xfrm>
            <a:off x="2411700" y="2270038"/>
            <a:ext cx="16176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3" name="Google Shape;603;g2f3f5d98aff_0_20"/>
          <p:cNvCxnSpPr>
            <a:stCxn id="602" idx="0"/>
          </p:cNvCxnSpPr>
          <p:nvPr/>
        </p:nvCxnSpPr>
        <p:spPr>
          <a:xfrm flipH="1" rot="10800000">
            <a:off x="3220500" y="1274338"/>
            <a:ext cx="63900" cy="9957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4" name="Google Shape;604;g2f3f5d98aff_0_20"/>
          <p:cNvSpPr/>
          <p:nvPr/>
        </p:nvSpPr>
        <p:spPr>
          <a:xfrm>
            <a:off x="7303925" y="851300"/>
            <a:ext cx="1113000" cy="54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2f3f5d98aff_0_20"/>
          <p:cNvSpPr txBox="1"/>
          <p:nvPr/>
        </p:nvSpPr>
        <p:spPr>
          <a:xfrm>
            <a:off x="7339922" y="900950"/>
            <a:ext cx="1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회원 삭제 가능</a:t>
            </a:r>
            <a:endParaRPr sz="1000"/>
          </a:p>
        </p:txBody>
      </p:sp>
      <p:sp>
        <p:nvSpPr>
          <p:cNvPr id="606" name="Google Shape;606;g2f3f5d98aff_0_20"/>
          <p:cNvSpPr/>
          <p:nvPr/>
        </p:nvSpPr>
        <p:spPr>
          <a:xfrm>
            <a:off x="7659725" y="2270050"/>
            <a:ext cx="355500" cy="2403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7" name="Google Shape;607;g2f3f5d98aff_0_20"/>
          <p:cNvCxnSpPr>
            <a:endCxn id="605" idx="2"/>
          </p:cNvCxnSpPr>
          <p:nvPr/>
        </p:nvCxnSpPr>
        <p:spPr>
          <a:xfrm flipH="1" rot="10800000">
            <a:off x="7842872" y="1239650"/>
            <a:ext cx="5100" cy="9009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2f178769a13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f178769a13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2f178769a13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2f178769a13_0_3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1:1 문의</a:t>
            </a:r>
            <a:r>
              <a:rPr lang="ko" sz="900">
                <a:solidFill>
                  <a:srgbClr val="77644D"/>
                </a:solidFill>
              </a:rPr>
              <a:t> 페이지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2f178769a13_0_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18" name="Google Shape;618;g2f178769a13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350" y="873588"/>
            <a:ext cx="6216851" cy="34108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9" name="Google Shape;619;g2f178769a13_0_3"/>
          <p:cNvSpPr/>
          <p:nvPr/>
        </p:nvSpPr>
        <p:spPr>
          <a:xfrm>
            <a:off x="2254125" y="3898180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f178769a13_0_3"/>
          <p:cNvSpPr txBox="1"/>
          <p:nvPr/>
        </p:nvSpPr>
        <p:spPr>
          <a:xfrm>
            <a:off x="2302575" y="3947825"/>
            <a:ext cx="10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질문 클릭시 질문</a:t>
            </a:r>
            <a:r>
              <a:rPr lang="ko" sz="1000"/>
              <a:t> 상세 페이지로 이동</a:t>
            </a:r>
            <a:endParaRPr sz="1000"/>
          </a:p>
        </p:txBody>
      </p:sp>
      <p:sp>
        <p:nvSpPr>
          <p:cNvPr id="621" name="Google Shape;621;g2f178769a13_0_3"/>
          <p:cNvSpPr/>
          <p:nvPr/>
        </p:nvSpPr>
        <p:spPr>
          <a:xfrm>
            <a:off x="2305050" y="2641605"/>
            <a:ext cx="940200" cy="7167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g2f178769a13_0_3"/>
          <p:cNvCxnSpPr>
            <a:stCxn id="621" idx="2"/>
            <a:endCxn id="619" idx="0"/>
          </p:cNvCxnSpPr>
          <p:nvPr/>
        </p:nvCxnSpPr>
        <p:spPr>
          <a:xfrm>
            <a:off x="2775150" y="3358305"/>
            <a:ext cx="35400" cy="5400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3" name="Google Shape;623;g2f178769a13_0_3"/>
          <p:cNvSpPr/>
          <p:nvPr/>
        </p:nvSpPr>
        <p:spPr>
          <a:xfrm>
            <a:off x="6321875" y="3882725"/>
            <a:ext cx="16734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2f178769a13_0_3"/>
          <p:cNvSpPr txBox="1"/>
          <p:nvPr/>
        </p:nvSpPr>
        <p:spPr>
          <a:xfrm>
            <a:off x="6523775" y="3906425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유/무 확인가능</a:t>
            </a:r>
            <a:endParaRPr sz="1000"/>
          </a:p>
        </p:txBody>
      </p:sp>
      <p:sp>
        <p:nvSpPr>
          <p:cNvPr id="625" name="Google Shape;625;g2f178769a13_0_3"/>
          <p:cNvSpPr/>
          <p:nvPr/>
        </p:nvSpPr>
        <p:spPr>
          <a:xfrm>
            <a:off x="6329200" y="2588050"/>
            <a:ext cx="842100" cy="8862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g2f178769a13_0_3"/>
          <p:cNvCxnSpPr>
            <a:stCxn id="625" idx="2"/>
          </p:cNvCxnSpPr>
          <p:nvPr/>
        </p:nvCxnSpPr>
        <p:spPr>
          <a:xfrm>
            <a:off x="6750250" y="3474250"/>
            <a:ext cx="289200" cy="3408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7" name="Google Shape;627;g2f178769a13_0_3"/>
          <p:cNvSpPr/>
          <p:nvPr/>
        </p:nvSpPr>
        <p:spPr>
          <a:xfrm>
            <a:off x="4516875" y="4160938"/>
            <a:ext cx="15831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2f178769a13_0_3"/>
          <p:cNvSpPr/>
          <p:nvPr/>
        </p:nvSpPr>
        <p:spPr>
          <a:xfrm>
            <a:off x="4156750" y="3644575"/>
            <a:ext cx="652800" cy="3861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9" name="Google Shape;629;g2f178769a13_0_3"/>
          <p:cNvCxnSpPr/>
          <p:nvPr/>
        </p:nvCxnSpPr>
        <p:spPr>
          <a:xfrm>
            <a:off x="4809550" y="3872750"/>
            <a:ext cx="271800" cy="229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0" name="Google Shape;630;g2f178769a13_0_3"/>
          <p:cNvSpPr txBox="1"/>
          <p:nvPr/>
        </p:nvSpPr>
        <p:spPr>
          <a:xfrm>
            <a:off x="4697175" y="4184638"/>
            <a:ext cx="130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신규질문 등록가능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g2f2b594c4b9_5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f2b594c4b9_5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f2b594c4b9_5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f2b594c4b9_5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f2b594c4b9_5_47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1:1 문의 관리자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2f2b594c4b9_5_4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41" name="Google Shape;641;g2f2b594c4b9_5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475" y="1508527"/>
            <a:ext cx="7326688" cy="209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2" name="Google Shape;642;g2f2b594c4b9_5_47"/>
          <p:cNvSpPr/>
          <p:nvPr/>
        </p:nvSpPr>
        <p:spPr>
          <a:xfrm>
            <a:off x="7074250" y="3851355"/>
            <a:ext cx="1113000" cy="6624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f2b594c4b9_5_47"/>
          <p:cNvSpPr txBox="1"/>
          <p:nvPr/>
        </p:nvSpPr>
        <p:spPr>
          <a:xfrm>
            <a:off x="7122700" y="3901000"/>
            <a:ext cx="10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및 삭제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가능</a:t>
            </a:r>
            <a:endParaRPr sz="1000"/>
          </a:p>
        </p:txBody>
      </p:sp>
      <p:sp>
        <p:nvSpPr>
          <p:cNvPr id="644" name="Google Shape;644;g2f2b594c4b9_5_47"/>
          <p:cNvSpPr/>
          <p:nvPr/>
        </p:nvSpPr>
        <p:spPr>
          <a:xfrm>
            <a:off x="7276750" y="2902250"/>
            <a:ext cx="697500" cy="1848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5" name="Google Shape;645;g2f2b594c4b9_5_47"/>
          <p:cNvCxnSpPr>
            <a:stCxn id="644" idx="2"/>
          </p:cNvCxnSpPr>
          <p:nvPr/>
        </p:nvCxnSpPr>
        <p:spPr>
          <a:xfrm>
            <a:off x="7625500" y="3087050"/>
            <a:ext cx="10500" cy="6345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6" name="Google Shape;646;g2f2b594c4b9_5_47"/>
          <p:cNvSpPr/>
          <p:nvPr/>
        </p:nvSpPr>
        <p:spPr>
          <a:xfrm>
            <a:off x="4913450" y="732550"/>
            <a:ext cx="1673400" cy="386100"/>
          </a:xfrm>
          <a:prstGeom prst="roundRect">
            <a:avLst>
              <a:gd fmla="val 8476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2f2b594c4b9_5_47"/>
          <p:cNvSpPr txBox="1"/>
          <p:nvPr/>
        </p:nvSpPr>
        <p:spPr>
          <a:xfrm>
            <a:off x="5115350" y="756250"/>
            <a:ext cx="13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000"/>
              <a:t>답변 유/무 확인가능</a:t>
            </a:r>
            <a:endParaRPr sz="1000"/>
          </a:p>
        </p:txBody>
      </p:sp>
      <p:sp>
        <p:nvSpPr>
          <p:cNvPr id="648" name="Google Shape;648;g2f2b594c4b9_5_47"/>
          <p:cNvSpPr/>
          <p:nvPr/>
        </p:nvSpPr>
        <p:spPr>
          <a:xfrm>
            <a:off x="5305850" y="1840550"/>
            <a:ext cx="888600" cy="288000"/>
          </a:xfrm>
          <a:prstGeom prst="rect">
            <a:avLst/>
          </a:prstGeom>
          <a:noFill/>
          <a:ln cap="flat" cmpd="sng" w="19050">
            <a:solidFill>
              <a:srgbClr val="776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9" name="Google Shape;649;g2f2b594c4b9_5_47"/>
          <p:cNvCxnSpPr>
            <a:stCxn id="648" idx="0"/>
          </p:cNvCxnSpPr>
          <p:nvPr/>
        </p:nvCxnSpPr>
        <p:spPr>
          <a:xfrm rot="10800000">
            <a:off x="5749550" y="1203350"/>
            <a:ext cx="600" cy="637200"/>
          </a:xfrm>
          <a:prstGeom prst="straightConnector1">
            <a:avLst/>
          </a:prstGeom>
          <a:noFill/>
          <a:ln cap="flat" cmpd="sng" w="19050">
            <a:solidFill>
              <a:srgbClr val="7C6A5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g2ee4ad3de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ee4ad3def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2ee4ad3defa_0_0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시연 영상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g2ee4ad3de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2ee4ad3defa_0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60" name="Google Shape;660;g2ee4ad3defa_0_0" title="bandicam 2024-08-14 17-08-55-895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3775" y="471550"/>
            <a:ext cx="5303444" cy="39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g2ee4ad3defa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g2ee4ad3defa_0_12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667" name="Google Shape;667;g2ee4ad3defa_0_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g2ee4ad3defa_0_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9" name="Google Shape;669;g2ee4ad3defa_0_123"/>
          <p:cNvSpPr txBox="1"/>
          <p:nvPr/>
        </p:nvSpPr>
        <p:spPr>
          <a:xfrm>
            <a:off x="4460098" y="1898490"/>
            <a:ext cx="3798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3600">
                <a:solidFill>
                  <a:srgbClr val="77644D"/>
                </a:solidFill>
              </a:rPr>
              <a:t>자체평가  보완사항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g2ee4ad3defa_0_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ee4ad3defa_0_123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6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2ee4ad3defa_0_12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f2b594c4b9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g2f2b594c4b9_1_6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49" name="Google Shape;149;g2f2b594c4b9_1_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2f2b594c4b9_1_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g2f2b594c4b9_1_6"/>
          <p:cNvSpPr txBox="1"/>
          <p:nvPr/>
        </p:nvSpPr>
        <p:spPr>
          <a:xfrm>
            <a:off x="4395915" y="1758052"/>
            <a:ext cx="6743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ko" sz="4300">
                <a:solidFill>
                  <a:srgbClr val="77644D"/>
                </a:solidFill>
              </a:rPr>
              <a:t>팀원 구성 및 역할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f2b594c4b9_1_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53" name="Google Shape;153;g2f2b594c4b9_1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f2b594c4b9_1_6"/>
          <p:cNvSpPr txBox="1"/>
          <p:nvPr/>
        </p:nvSpPr>
        <p:spPr>
          <a:xfrm>
            <a:off x="3365692" y="1874065"/>
            <a:ext cx="102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2f2b594c4b9_5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2848" cy="1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f2b594c4b9_5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f2b594c4b9_5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661550"/>
            <a:ext cx="1178025" cy="2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f2b594c4b9_5_69"/>
          <p:cNvSpPr txBox="1"/>
          <p:nvPr/>
        </p:nvSpPr>
        <p:spPr>
          <a:xfrm>
            <a:off x="417725" y="471550"/>
            <a:ext cx="126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7644D"/>
                </a:solidFill>
              </a:rPr>
              <a:t>자체평가 및 보완사항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Google Shape;681;g2f2b594c4b9_5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950" y="442850"/>
            <a:ext cx="1178025" cy="378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2" name="Google Shape;682;g2f2b594c4b9_5_69"/>
          <p:cNvGraphicFramePr/>
          <p:nvPr/>
        </p:nvGraphicFramePr>
        <p:xfrm>
          <a:off x="667865" y="8658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{D91663F8-7AA6-44D0-B23F-003FE78C77B2}</a:tableStyleId>
              </a:tblPr>
              <a:tblGrid>
                <a:gridCol w="1558275"/>
                <a:gridCol w="2200500"/>
              </a:tblGrid>
              <a:tr h="526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자체평가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3203450">
                <a:tc gridSpan="2">
                  <a:txBody>
                    <a:bodyPr/>
                    <a:lstStyle/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김보근 - 솔직히 생각했던거 보다 너무 잘</a:t>
                      </a:r>
                      <a:br>
                        <a:rPr lang="ko" sz="1200"/>
                      </a:br>
                      <a:r>
                        <a:rPr lang="ko" sz="1200"/>
                        <a:t>                 만든 것 같고 재밌었다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김진우 - 완성하고 보니 생각보다 잘나온</a:t>
                      </a:r>
                      <a:br>
                        <a:rPr lang="ko" sz="1200"/>
                      </a:br>
                      <a:r>
                        <a:rPr lang="ko" sz="1200"/>
                        <a:t>                 것 같아서 좋았다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  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이상현 - 예상 밖으로 결과물이 좋았다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조무연 - 기간에 비해서 기능구현이 좋았다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683" name="Google Shape;683;g2f2b594c4b9_5_69"/>
          <p:cNvGraphicFramePr/>
          <p:nvPr/>
        </p:nvGraphicFramePr>
        <p:xfrm>
          <a:off x="4791241" y="8658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{D91663F8-7AA6-44D0-B23F-003FE78C77B2}</a:tableStyleId>
              </a:tblPr>
              <a:tblGrid>
                <a:gridCol w="1558275"/>
                <a:gridCol w="2200500"/>
              </a:tblGrid>
              <a:tr h="526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보완사항 리스트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22875" marB="22875" marR="45725" marL="45725" anchor="ctr">
                    <a:lnB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644D"/>
                    </a:solidFill>
                  </a:tcPr>
                </a:tc>
                <a:tc hMerge="1"/>
              </a:tr>
              <a:tr h="3203450">
                <a:tc gridSpan="2"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이벤트 상세내용에 대한 아이디어가 구상이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시간이 부족하여 못하였다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ko" sz="1200"/>
                        <a:t>결제등의 기술적 구현의 난이도에 대한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충분한 분석과 준비가 부족하여 구현이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어려웠다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ko" sz="1200"/>
                        <a:t>시간이 부족하여 패키지 예약만 구현하고</a:t>
                      </a:r>
                      <a:br>
                        <a:rPr lang="ko" sz="1200"/>
                      </a:br>
                      <a:r>
                        <a:rPr lang="ko" sz="1200"/>
                        <a:t>객실 예약을 못하였다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ko" sz="1200"/>
                        <a:t>기존의 호텔사이트들과 차별화된 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아이디어가 부족했다</a:t>
                      </a:r>
                      <a:endParaRPr sz="1200"/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22875" marB="22875" marR="45725" marL="45725" anchor="ctr">
                    <a:lnL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EC3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684" name="Google Shape;684;g2f2b594c4b9_5_69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3B4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g2f2b594c4b9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0906"/>
            <a:ext cx="9142858" cy="145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2f2b594c4b9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02" y="443035"/>
            <a:ext cx="7965129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f2b594c4b9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02" y="4677304"/>
            <a:ext cx="7965132" cy="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2f2b594c4b9_1_17"/>
          <p:cNvSpPr txBox="1"/>
          <p:nvPr/>
        </p:nvSpPr>
        <p:spPr>
          <a:xfrm>
            <a:off x="826976" y="1472645"/>
            <a:ext cx="517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ko" sz="3900">
                <a:solidFill>
                  <a:srgbClr val="FFFFFF"/>
                </a:solidFill>
              </a:rPr>
              <a:t>감사합니다.</a:t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g2f2b594c4b9_1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7825" y="2013219"/>
            <a:ext cx="2408492" cy="216084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2f2b594c4b9_1_1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95" name="Google Shape;695;g2f2b594c4b9_1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8449" y="794850"/>
            <a:ext cx="1472400" cy="20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2f2b594c4b9_1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7823" y="443023"/>
            <a:ext cx="2511775" cy="1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79a04a0b33_1_0"/>
          <p:cNvPicPr preferRelativeResize="0"/>
          <p:nvPr/>
        </p:nvPicPr>
        <p:blipFill rotWithShape="1">
          <a:blip r:embed="rId3">
            <a:alphaModFix/>
          </a:blip>
          <a:srcRect b="160" l="4834" r="189" t="-160"/>
          <a:stretch/>
        </p:blipFill>
        <p:spPr>
          <a:xfrm>
            <a:off x="0" y="325"/>
            <a:ext cx="1989025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79a04a0b33_1_0"/>
          <p:cNvPicPr preferRelativeResize="0"/>
          <p:nvPr/>
        </p:nvPicPr>
        <p:blipFill rotWithShape="1">
          <a:blip r:embed="rId3">
            <a:alphaModFix/>
          </a:blip>
          <a:srcRect b="160" l="4834" r="189" t="-160"/>
          <a:stretch/>
        </p:blipFill>
        <p:spPr>
          <a:xfrm>
            <a:off x="3283250" y="325"/>
            <a:ext cx="5860750" cy="5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79a04a0b33_1_0"/>
          <p:cNvPicPr preferRelativeResize="0"/>
          <p:nvPr/>
        </p:nvPicPr>
        <p:blipFill rotWithShape="1">
          <a:blip r:embed="rId4">
            <a:alphaModFix/>
          </a:blip>
          <a:srcRect b="178594" l="44451" r="-44341" t="21335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79a04a0b33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66" y="626604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79a04a0b33_1_0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77644D"/>
                </a:solidFill>
              </a:rPr>
              <a:t>팀원 소개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79a04a0b33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79a04a0b33_1_0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68" name="Google Shape;168;g279a04a0b3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48" y="750627"/>
            <a:ext cx="3948174" cy="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79a04a0b33_1_0"/>
          <p:cNvSpPr txBox="1"/>
          <p:nvPr/>
        </p:nvSpPr>
        <p:spPr>
          <a:xfrm>
            <a:off x="323850" y="998313"/>
            <a:ext cx="1341300" cy="3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훈련생</a:t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김보근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김진우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이상현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조무연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79a04a0b33_1_0"/>
          <p:cNvSpPr txBox="1"/>
          <p:nvPr/>
        </p:nvSpPr>
        <p:spPr>
          <a:xfrm>
            <a:off x="1989025" y="998325"/>
            <a:ext cx="1294200" cy="3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역할</a:t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팀장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팀원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팀원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팀원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79a04a0b33_1_0"/>
          <p:cNvSpPr txBox="1"/>
          <p:nvPr/>
        </p:nvSpPr>
        <p:spPr>
          <a:xfrm>
            <a:off x="4247738" y="928725"/>
            <a:ext cx="3605100" cy="3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담당 업무</a:t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     ▶ </a:t>
            </a:r>
            <a:r>
              <a:rPr i="1" lang="ko" sz="1200">
                <a:solidFill>
                  <a:srgbClr val="3B3838"/>
                </a:solidFill>
              </a:rPr>
              <a:t>메인 / 공지 / 이벤트 페이지</a:t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문서작성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     ▶ </a:t>
            </a:r>
            <a:r>
              <a:rPr i="1" lang="ko" sz="1200">
                <a:solidFill>
                  <a:srgbClr val="3B3838"/>
                </a:solidFill>
              </a:rPr>
              <a:t>회원가입 /</a:t>
            </a:r>
            <a:r>
              <a:rPr b="1" lang="ko" sz="1200">
                <a:solidFill>
                  <a:srgbClr val="3B3838"/>
                </a:solidFill>
              </a:rPr>
              <a:t> </a:t>
            </a:r>
            <a:r>
              <a:rPr i="1" lang="ko" sz="1200">
                <a:solidFill>
                  <a:srgbClr val="3B3838"/>
                </a:solidFill>
              </a:rPr>
              <a:t>로그인페이지</a:t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메인DB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문의페이지</a:t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자료수집</a:t>
            </a:r>
            <a:endParaRPr i="1" sz="1200">
              <a:solidFill>
                <a:srgbClr val="3B38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B3838"/>
                </a:solidFill>
              </a:rPr>
              <a:t>     ▶ </a:t>
            </a:r>
            <a:r>
              <a:rPr i="1" lang="ko" sz="1200">
                <a:solidFill>
                  <a:srgbClr val="3B3838"/>
                </a:solidFill>
              </a:rPr>
              <a:t>관리자페이지 / 상품예약페이지</a:t>
            </a:r>
            <a:endParaRPr i="1" sz="1200">
              <a:solidFill>
                <a:srgbClr val="3B3838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3B3838"/>
                </a:solidFill>
              </a:rPr>
              <a:t>     </a:t>
            </a:r>
            <a:r>
              <a:rPr b="1" lang="ko" sz="1200">
                <a:solidFill>
                  <a:srgbClr val="3B3838"/>
                </a:solidFill>
              </a:rPr>
              <a:t>▶ </a:t>
            </a:r>
            <a:r>
              <a:rPr i="1" lang="ko" sz="1200">
                <a:solidFill>
                  <a:srgbClr val="3B3838"/>
                </a:solidFill>
              </a:rPr>
              <a:t>정제 및 정규화</a:t>
            </a:r>
            <a:endParaRPr i="1" sz="1200">
              <a:solidFill>
                <a:srgbClr val="3B383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3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178" name="Google Shape;17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3"/>
          <p:cNvSpPr txBox="1"/>
          <p:nvPr/>
        </p:nvSpPr>
        <p:spPr>
          <a:xfrm>
            <a:off x="4395915" y="1758052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2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5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0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7428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4076191" y="3152131"/>
            <a:ext cx="3948300" cy="143114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8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팬데믹 이후 해외 여행은 물론 국내여행까지 어려워진 현 시점 팬데믹 장기화로 지친 사람들은 여행을 대체할 수 있는 언택트 여행에 관심을 보이며 호캉스를 떠나고 있다.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호텔 호캉스등이 조금은 사소했던 연령층들도 보다 대중화 되어 관심도가 올라갔다</a:t>
            </a: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4203600" y="2770737"/>
            <a:ext cx="271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코로나19의 장기화로 인한 호캉스 관심도</a:t>
            </a:r>
            <a:r>
              <a:rPr b="0" i="0" lang="ko" sz="13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↑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6287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선정이유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442857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1" y="2571625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4203600" y="1233387"/>
            <a:ext cx="394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쇼핑몰, 예약 사이트 중에 전에 </a:t>
            </a:r>
            <a:r>
              <a:rPr lang="ko" sz="1000"/>
              <a:t>간략하게 접해본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사람이 있는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예약 사이트로 선정하고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예약사이트 중에 호텔예약으로 선정하였습니다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4324674" y="839683"/>
            <a:ext cx="2878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주제선정 과정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6191" y="2457517"/>
            <a:ext cx="255926" cy="2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212" y="4771291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3405" y="863356"/>
            <a:ext cx="2360827" cy="370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99"/>
            <a:ext cx="2321875" cy="5155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6"/>
          <p:cNvGrpSpPr/>
          <p:nvPr/>
        </p:nvGrpSpPr>
        <p:grpSpPr>
          <a:xfrm>
            <a:off x="-793587" y="-1362626"/>
            <a:ext cx="6108701" cy="7868751"/>
            <a:chOff x="-1800125" y="-2564253"/>
            <a:chExt cx="12217403" cy="15737502"/>
          </a:xfrm>
        </p:grpSpPr>
        <p:pic>
          <p:nvPicPr>
            <p:cNvPr id="209" name="Google Shape;20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00125" y="-2564253"/>
              <a:ext cx="12217403" cy="1573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2185" y="1370122"/>
              <a:ext cx="6108701" cy="7868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6"/>
          <p:cNvSpPr txBox="1"/>
          <p:nvPr/>
        </p:nvSpPr>
        <p:spPr>
          <a:xfrm>
            <a:off x="4520968" y="1745527"/>
            <a:ext cx="674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" sz="50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브랜드 컨셉</a:t>
            </a:r>
            <a:endParaRPr b="0" i="0" sz="50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992" y="1660448"/>
            <a:ext cx="880507" cy="90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3365692" y="1874065"/>
            <a:ext cx="1023106" cy="47703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800">
                <a:solidFill>
                  <a:srgbClr val="FFFFFF"/>
                </a:solidFill>
              </a:rPr>
              <a:t>3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3789410" y="3549671"/>
            <a:ext cx="6963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진보상무 브랜드 키워드</a:t>
            </a:r>
            <a:endParaRPr>
              <a:solidFill>
                <a:srgbClr val="AFA49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A497"/>
              </a:buClr>
              <a:buSzPts val="1400"/>
              <a:buChar char="●"/>
            </a:pPr>
            <a:r>
              <a:rPr lang="ko">
                <a:solidFill>
                  <a:srgbClr val="AFA497"/>
                </a:solidFill>
              </a:rPr>
              <a:t>구현 할 기능 선정</a:t>
            </a:r>
            <a:endParaRPr>
              <a:solidFill>
                <a:srgbClr val="AFA4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FA49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FA4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11" y="1308600"/>
            <a:ext cx="3948162" cy="2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7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 txBox="1"/>
          <p:nvPr/>
        </p:nvSpPr>
        <p:spPr>
          <a:xfrm>
            <a:off x="4194400" y="141785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서비스 이름 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진보상무 호텔</a:t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각자 이름의 앞글자만 따보았는데 뭔가 진보상무 어감이 좋고</a:t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상무가 회사이름같아 이걸로 하게 되었습니다.</a:t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그래서 팀명의 호텔 진보상무 호텔로 정하였습니다</a:t>
            </a:r>
            <a:endParaRPr b="0" i="0" sz="11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764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724" y="4629366"/>
            <a:ext cx="3948162" cy="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 txBox="1"/>
          <p:nvPr/>
        </p:nvSpPr>
        <p:spPr>
          <a:xfrm>
            <a:off x="5351025" y="807850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진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6142325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근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3965425" y="470625"/>
            <a:ext cx="9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키워드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8014970" y="801479"/>
            <a:ext cx="8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무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"/>
          <p:cNvSpPr txBox="1"/>
          <p:nvPr/>
        </p:nvSpPr>
        <p:spPr>
          <a:xfrm>
            <a:off x="7061100" y="80785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ko" sz="1400" u="sng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상</a:t>
            </a:r>
            <a:r>
              <a:rPr b="0" i="0" lang="ko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</a:t>
            </a:r>
            <a:endParaRPr b="0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1012484" y="1308601"/>
            <a:ext cx="14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로고</a:t>
            </a:r>
            <a:endParaRPr b="1" i="0" sz="14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4654" y="1813100"/>
            <a:ext cx="2784250" cy="2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7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8"/>
          <p:cNvPicPr preferRelativeResize="0"/>
          <p:nvPr/>
        </p:nvPicPr>
        <p:blipFill rotWithShape="1">
          <a:blip r:embed="rId3">
            <a:alphaModFix/>
          </a:blip>
          <a:srcRect b="160" l="-210" r="208" t="-160"/>
          <a:stretch/>
        </p:blipFill>
        <p:spPr>
          <a:xfrm>
            <a:off x="3504762" y="325"/>
            <a:ext cx="5638096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200" y="1308600"/>
            <a:ext cx="3948175" cy="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66" y="1224416"/>
            <a:ext cx="255926" cy="2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"/>
          <p:cNvSpPr txBox="1"/>
          <p:nvPr/>
        </p:nvSpPr>
        <p:spPr>
          <a:xfrm>
            <a:off x="457115" y="471558"/>
            <a:ext cx="77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77644D"/>
                </a:solidFill>
                <a:latin typeface="Arial"/>
                <a:ea typeface="Arial"/>
                <a:cs typeface="Arial"/>
                <a:sym typeface="Arial"/>
              </a:rPr>
              <a:t>컨셉 선정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7" y="661551"/>
            <a:ext cx="525397" cy="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8"/>
          <p:cNvSpPr txBox="1"/>
          <p:nvPr/>
        </p:nvSpPr>
        <p:spPr>
          <a:xfrm>
            <a:off x="4055200" y="1332100"/>
            <a:ext cx="45372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공지사항</a:t>
            </a:r>
            <a:r>
              <a:rPr lang="ko" sz="1300">
                <a:solidFill>
                  <a:srgbClr val="77644D"/>
                </a:solidFill>
              </a:rPr>
              <a:t>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</a:t>
            </a:r>
            <a:r>
              <a:rPr lang="ko" sz="1300">
                <a:solidFill>
                  <a:srgbClr val="77644D"/>
                </a:solidFill>
              </a:rPr>
              <a:t>회원가입 / 로그인 페이지</a:t>
            </a:r>
            <a:r>
              <a:rPr lang="ko" sz="1300">
                <a:solidFill>
                  <a:srgbClr val="77644D"/>
                </a:solidFill>
              </a:rPr>
              <a:t> </a:t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패키지 예약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1:1문의 페이지 </a:t>
            </a:r>
            <a:endParaRPr sz="1300">
              <a:solidFill>
                <a:srgbClr val="77644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7644D"/>
                </a:solidFill>
              </a:rPr>
              <a:t>▶ 관리자 페이지 </a:t>
            </a:r>
            <a:endParaRPr sz="1300">
              <a:solidFill>
                <a:srgbClr val="7764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7644D"/>
              </a:solidFill>
            </a:endParaRPr>
          </a:p>
        </p:txBody>
      </p:sp>
      <p:pic>
        <p:nvPicPr>
          <p:cNvPr id="246" name="Google Shape;2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8766" y="4607156"/>
            <a:ext cx="426912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 txBox="1"/>
          <p:nvPr/>
        </p:nvSpPr>
        <p:spPr>
          <a:xfrm>
            <a:off x="4284705" y="879650"/>
            <a:ext cx="225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기능 </a:t>
            </a:r>
            <a:r>
              <a:rPr lang="ko" sz="1500">
                <a:solidFill>
                  <a:srgbClr val="77644D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b="0" i="0" sz="1500" u="none" cap="none" strike="noStrike">
              <a:solidFill>
                <a:srgbClr val="776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25" y="450095"/>
            <a:ext cx="525400" cy="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8"/>
          <p:cNvPicPr preferRelativeResize="0"/>
          <p:nvPr/>
        </p:nvPicPr>
        <p:blipFill rotWithShape="1">
          <a:blip r:embed="rId7">
            <a:alphaModFix/>
          </a:blip>
          <a:srcRect b="0" l="29201" r="28274" t="0"/>
          <a:stretch/>
        </p:blipFill>
        <p:spPr>
          <a:xfrm>
            <a:off x="631100" y="865557"/>
            <a:ext cx="2360827" cy="370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8"/>
          <p:cNvSpPr txBox="1"/>
          <p:nvPr>
            <p:ph idx="12" type="sldNum"/>
          </p:nvPr>
        </p:nvSpPr>
        <p:spPr>
          <a:xfrm>
            <a:off x="7740000" y="4860000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